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2" r:id="rId3"/>
    <p:sldId id="270" r:id="rId4"/>
    <p:sldId id="313" r:id="rId5"/>
    <p:sldId id="271" r:id="rId6"/>
    <p:sldId id="276" r:id="rId7"/>
    <p:sldId id="301" r:id="rId8"/>
    <p:sldId id="277" r:id="rId9"/>
    <p:sldId id="295" r:id="rId10"/>
    <p:sldId id="296" r:id="rId11"/>
    <p:sldId id="297" r:id="rId12"/>
    <p:sldId id="298" r:id="rId13"/>
    <p:sldId id="282" r:id="rId14"/>
    <p:sldId id="314" r:id="rId15"/>
    <p:sldId id="283" r:id="rId16"/>
    <p:sldId id="316" r:id="rId17"/>
    <p:sldId id="266" r:id="rId1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DAB0C3-5D8B-4A88-A70A-B8F6791AFF5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38CCFBBD-CFB9-4769-8312-E6B0DE05E26A}">
      <dgm:prSet/>
      <dgm:spPr/>
      <dgm:t>
        <a:bodyPr/>
        <a:lstStyle/>
        <a:p>
          <a:pPr algn="ctr"/>
          <a:r>
            <a:rPr lang="pl-PL" dirty="0"/>
            <a:t>Wyzwania rozwoju</a:t>
          </a:r>
        </a:p>
      </dgm:t>
    </dgm:pt>
    <dgm:pt modelId="{AD3FF53D-6EB4-4524-AFA2-662E7D88B550}" type="parTrans" cxnId="{3D97DD57-B591-47FD-A5BB-97AC9EA85A9E}">
      <dgm:prSet/>
      <dgm:spPr/>
      <dgm:t>
        <a:bodyPr/>
        <a:lstStyle/>
        <a:p>
          <a:endParaRPr lang="pl-PL"/>
        </a:p>
      </dgm:t>
    </dgm:pt>
    <dgm:pt modelId="{CC0201C6-218E-4E53-9953-4A57B2AB1D9A}" type="sibTrans" cxnId="{3D97DD57-B591-47FD-A5BB-97AC9EA85A9E}">
      <dgm:prSet/>
      <dgm:spPr/>
      <dgm:t>
        <a:bodyPr/>
        <a:lstStyle/>
        <a:p>
          <a:endParaRPr lang="pl-PL"/>
        </a:p>
      </dgm:t>
    </dgm:pt>
    <dgm:pt modelId="{5D17C02B-7561-44FF-AD3A-CA3DF5C43AF0}" type="pres">
      <dgm:prSet presAssocID="{6DDAB0C3-5D8B-4A88-A70A-B8F6791AFF57}" presName="linear" presStyleCnt="0">
        <dgm:presLayoutVars>
          <dgm:animLvl val="lvl"/>
          <dgm:resizeHandles val="exact"/>
        </dgm:presLayoutVars>
      </dgm:prSet>
      <dgm:spPr/>
    </dgm:pt>
    <dgm:pt modelId="{E80A6D8D-CD7F-4728-831A-6751CECBFAEC}" type="pres">
      <dgm:prSet presAssocID="{38CCFBBD-CFB9-4769-8312-E6B0DE05E26A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FED76864-E153-444F-BD8D-C18C76CB9AC7}" type="presOf" srcId="{6DDAB0C3-5D8B-4A88-A70A-B8F6791AFF57}" destId="{5D17C02B-7561-44FF-AD3A-CA3DF5C43AF0}" srcOrd="0" destOrd="0" presId="urn:microsoft.com/office/officeart/2005/8/layout/vList2"/>
    <dgm:cxn modelId="{3D97DD57-B591-47FD-A5BB-97AC9EA85A9E}" srcId="{6DDAB0C3-5D8B-4A88-A70A-B8F6791AFF57}" destId="{38CCFBBD-CFB9-4769-8312-E6B0DE05E26A}" srcOrd="0" destOrd="0" parTransId="{AD3FF53D-6EB4-4524-AFA2-662E7D88B550}" sibTransId="{CC0201C6-218E-4E53-9953-4A57B2AB1D9A}"/>
    <dgm:cxn modelId="{8212C2C1-D164-4B06-BD77-1F1FC96CE74C}" type="presOf" srcId="{38CCFBBD-CFB9-4769-8312-E6B0DE05E26A}" destId="{E80A6D8D-CD7F-4728-831A-6751CECBFAEC}" srcOrd="0" destOrd="0" presId="urn:microsoft.com/office/officeart/2005/8/layout/vList2"/>
    <dgm:cxn modelId="{7A184F57-3540-4E0B-BB05-55A809F440B0}" type="presParOf" srcId="{5D17C02B-7561-44FF-AD3A-CA3DF5C43AF0}" destId="{E80A6D8D-CD7F-4728-831A-6751CECBFAE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5454691-D97A-412B-9D00-F9D51F50EE6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l-PL"/>
        </a:p>
      </dgm:t>
    </dgm:pt>
    <dgm:pt modelId="{3714FBE1-12C4-4A62-B8E1-EB68C50BC27F}">
      <dgm:prSet/>
      <dgm:spPr/>
      <dgm:t>
        <a:bodyPr/>
        <a:lstStyle/>
        <a:p>
          <a:r>
            <a:rPr lang="pl-PL" dirty="0"/>
            <a:t>Zakres interwencji powinien obejmować:</a:t>
          </a:r>
        </a:p>
      </dgm:t>
    </dgm:pt>
    <dgm:pt modelId="{364A0D6B-3E97-4A0D-821B-70F06D95C544}" type="parTrans" cxnId="{3132DDA6-363F-4B1D-9A19-48B491511863}">
      <dgm:prSet/>
      <dgm:spPr/>
      <dgm:t>
        <a:bodyPr/>
        <a:lstStyle/>
        <a:p>
          <a:endParaRPr lang="pl-PL"/>
        </a:p>
      </dgm:t>
    </dgm:pt>
    <dgm:pt modelId="{B1C6B868-A477-41BE-9CB9-1D2A8552BF49}" type="sibTrans" cxnId="{3132DDA6-363F-4B1D-9A19-48B491511863}">
      <dgm:prSet/>
      <dgm:spPr/>
      <dgm:t>
        <a:bodyPr/>
        <a:lstStyle/>
        <a:p>
          <a:endParaRPr lang="pl-PL"/>
        </a:p>
      </dgm:t>
    </dgm:pt>
    <dgm:pt modelId="{5BF1D5FE-2521-4394-BE61-9699299F672B}">
      <dgm:prSet/>
      <dgm:spPr/>
      <dgm:t>
        <a:bodyPr/>
        <a:lstStyle/>
        <a:p>
          <a:r>
            <a:rPr lang="pl-PL" dirty="0"/>
            <a:t>Kształtowanie spójnego systemu przyrodniczego,</a:t>
          </a:r>
        </a:p>
      </dgm:t>
    </dgm:pt>
    <dgm:pt modelId="{185010DB-1635-44CC-B7EC-8D72E4654436}" type="parTrans" cxnId="{F6F1CDBC-0725-4B5F-A9C9-896CC05A2BAA}">
      <dgm:prSet/>
      <dgm:spPr/>
      <dgm:t>
        <a:bodyPr/>
        <a:lstStyle/>
        <a:p>
          <a:endParaRPr lang="pl-PL"/>
        </a:p>
      </dgm:t>
    </dgm:pt>
    <dgm:pt modelId="{65B5B07B-6690-407F-AC29-5B875B4E0D5A}" type="sibTrans" cxnId="{F6F1CDBC-0725-4B5F-A9C9-896CC05A2BAA}">
      <dgm:prSet/>
      <dgm:spPr/>
      <dgm:t>
        <a:bodyPr/>
        <a:lstStyle/>
        <a:p>
          <a:endParaRPr lang="pl-PL"/>
        </a:p>
      </dgm:t>
    </dgm:pt>
    <dgm:pt modelId="{F2B3C01D-C726-4936-99B3-D89B8C65BFB8}">
      <dgm:prSet/>
      <dgm:spPr/>
      <dgm:t>
        <a:bodyPr/>
        <a:lstStyle/>
        <a:p>
          <a:r>
            <a:rPr lang="pl-PL" dirty="0"/>
            <a:t>Ochrona i poprawa jakości środowiska oraz walorów krajobrazowych,</a:t>
          </a:r>
        </a:p>
      </dgm:t>
    </dgm:pt>
    <dgm:pt modelId="{C8ED75EB-84D3-4D64-89F7-3D3DE679E4A5}" type="parTrans" cxnId="{2DB82750-6723-45C7-9F16-728043102E95}">
      <dgm:prSet/>
      <dgm:spPr/>
      <dgm:t>
        <a:bodyPr/>
        <a:lstStyle/>
        <a:p>
          <a:endParaRPr lang="pl-PL"/>
        </a:p>
      </dgm:t>
    </dgm:pt>
    <dgm:pt modelId="{01A57F4F-E95A-4B2F-9F98-D800B8E0287E}" type="sibTrans" cxnId="{2DB82750-6723-45C7-9F16-728043102E95}">
      <dgm:prSet/>
      <dgm:spPr/>
      <dgm:t>
        <a:bodyPr/>
        <a:lstStyle/>
        <a:p>
          <a:endParaRPr lang="pl-PL"/>
        </a:p>
      </dgm:t>
    </dgm:pt>
    <dgm:pt modelId="{0E182ED0-899C-416F-8219-81DAA2345A5F}">
      <dgm:prSet/>
      <dgm:spPr/>
      <dgm:t>
        <a:bodyPr/>
        <a:lstStyle/>
        <a:p>
          <a:r>
            <a:rPr lang="pl-PL" dirty="0"/>
            <a:t>Ochrona wysokiego potencjału rolniczej przestrzeni produkcyjnej,</a:t>
          </a:r>
        </a:p>
      </dgm:t>
    </dgm:pt>
    <dgm:pt modelId="{1F02A28A-DB5A-46AC-8AD3-232748BA5C29}" type="parTrans" cxnId="{2B7594ED-E0E4-490C-ABD3-7F364F00DC06}">
      <dgm:prSet/>
      <dgm:spPr/>
      <dgm:t>
        <a:bodyPr/>
        <a:lstStyle/>
        <a:p>
          <a:endParaRPr lang="pl-PL"/>
        </a:p>
      </dgm:t>
    </dgm:pt>
    <dgm:pt modelId="{709238F9-412A-4D01-B9FC-8CBBFC09E522}" type="sibTrans" cxnId="{2B7594ED-E0E4-490C-ABD3-7F364F00DC06}">
      <dgm:prSet/>
      <dgm:spPr/>
      <dgm:t>
        <a:bodyPr/>
        <a:lstStyle/>
        <a:p>
          <a:endParaRPr lang="pl-PL"/>
        </a:p>
      </dgm:t>
    </dgm:pt>
    <dgm:pt modelId="{740F1CB7-306B-4469-B4DD-A2FB9062DB1E}">
      <dgm:prSet/>
      <dgm:spPr/>
      <dgm:t>
        <a:bodyPr/>
        <a:lstStyle/>
        <a:p>
          <a:r>
            <a:rPr lang="pl-PL"/>
            <a:t>Wielofunkcyjny rozwój obszarów wiejskich,</a:t>
          </a:r>
        </a:p>
      </dgm:t>
    </dgm:pt>
    <dgm:pt modelId="{78A76FEA-3F30-4DAF-9F6A-AD0E2560C571}" type="parTrans" cxnId="{CBBE47D8-3ED1-42E8-8291-177129AE7B21}">
      <dgm:prSet/>
      <dgm:spPr/>
      <dgm:t>
        <a:bodyPr/>
        <a:lstStyle/>
        <a:p>
          <a:endParaRPr lang="pl-PL"/>
        </a:p>
      </dgm:t>
    </dgm:pt>
    <dgm:pt modelId="{E1CC7ADA-9B17-4008-9F64-7953E90AD307}" type="sibTrans" cxnId="{CBBE47D8-3ED1-42E8-8291-177129AE7B21}">
      <dgm:prSet/>
      <dgm:spPr/>
      <dgm:t>
        <a:bodyPr/>
        <a:lstStyle/>
        <a:p>
          <a:endParaRPr lang="pl-PL"/>
        </a:p>
      </dgm:t>
    </dgm:pt>
    <dgm:pt modelId="{74D13F81-F8A3-4652-B5B9-4B50E9F889FB}">
      <dgm:prSet/>
      <dgm:spPr/>
      <dgm:t>
        <a:bodyPr/>
        <a:lstStyle/>
        <a:p>
          <a:r>
            <a:rPr lang="pl-PL" dirty="0"/>
            <a:t>Wielofunkcyjny rozwój węzłowych ośrodków rozwoju,</a:t>
          </a:r>
        </a:p>
      </dgm:t>
    </dgm:pt>
    <dgm:pt modelId="{6D72B986-0668-4162-A63D-90E7ABB3D2D1}" type="parTrans" cxnId="{7152412D-0686-466F-A918-5932BD9B4733}">
      <dgm:prSet/>
      <dgm:spPr/>
      <dgm:t>
        <a:bodyPr/>
        <a:lstStyle/>
        <a:p>
          <a:endParaRPr lang="pl-PL"/>
        </a:p>
      </dgm:t>
    </dgm:pt>
    <dgm:pt modelId="{CFEFC321-6BD9-418A-85E0-1E2C77D5F270}" type="sibTrans" cxnId="{7152412D-0686-466F-A918-5932BD9B4733}">
      <dgm:prSet/>
      <dgm:spPr/>
      <dgm:t>
        <a:bodyPr/>
        <a:lstStyle/>
        <a:p>
          <a:endParaRPr lang="pl-PL"/>
        </a:p>
      </dgm:t>
    </dgm:pt>
    <dgm:pt modelId="{DF281BA6-851A-4ED6-A452-28CFB4BD1CD6}">
      <dgm:prSet/>
      <dgm:spPr/>
      <dgm:t>
        <a:bodyPr/>
        <a:lstStyle/>
        <a:p>
          <a:r>
            <a:rPr lang="pl-PL" dirty="0"/>
            <a:t>Wzmocnienie funkcji kulturowych,</a:t>
          </a:r>
        </a:p>
      </dgm:t>
    </dgm:pt>
    <dgm:pt modelId="{F8D985F0-F6A8-406B-9437-91D0E773C6BA}" type="parTrans" cxnId="{1C63619E-44DF-4127-B2D4-952A5A40EABA}">
      <dgm:prSet/>
      <dgm:spPr/>
      <dgm:t>
        <a:bodyPr/>
        <a:lstStyle/>
        <a:p>
          <a:endParaRPr lang="pl-PL"/>
        </a:p>
      </dgm:t>
    </dgm:pt>
    <dgm:pt modelId="{A3D17FB9-14D7-4F38-BDA2-D74D83C66457}" type="sibTrans" cxnId="{1C63619E-44DF-4127-B2D4-952A5A40EABA}">
      <dgm:prSet/>
      <dgm:spPr/>
      <dgm:t>
        <a:bodyPr/>
        <a:lstStyle/>
        <a:p>
          <a:endParaRPr lang="pl-PL"/>
        </a:p>
      </dgm:t>
    </dgm:pt>
    <dgm:pt modelId="{49DA9CA9-8019-4CE4-BC3E-9F1BF2C41A8F}">
      <dgm:prSet/>
      <dgm:spPr/>
      <dgm:t>
        <a:bodyPr/>
        <a:lstStyle/>
        <a:p>
          <a:r>
            <a:rPr lang="pl-PL" dirty="0"/>
            <a:t>Wzmocnienie konkurencyjności zagospodarowania,</a:t>
          </a:r>
        </a:p>
      </dgm:t>
    </dgm:pt>
    <dgm:pt modelId="{E359802D-1DE5-4F56-87C7-F8D5815067C3}" type="parTrans" cxnId="{F2BD524A-CF78-4818-8D6B-8E4F43DD35B2}">
      <dgm:prSet/>
      <dgm:spPr/>
      <dgm:t>
        <a:bodyPr/>
        <a:lstStyle/>
        <a:p>
          <a:endParaRPr lang="pl-PL"/>
        </a:p>
      </dgm:t>
    </dgm:pt>
    <dgm:pt modelId="{041DE44C-BF81-40D5-844E-97CF5D5B6D80}" type="sibTrans" cxnId="{F2BD524A-CF78-4818-8D6B-8E4F43DD35B2}">
      <dgm:prSet/>
      <dgm:spPr/>
      <dgm:t>
        <a:bodyPr/>
        <a:lstStyle/>
        <a:p>
          <a:endParaRPr lang="pl-PL"/>
        </a:p>
      </dgm:t>
    </dgm:pt>
    <dgm:pt modelId="{B7F32ECF-69E7-45FA-8F1F-C0F74B1E2F7D}">
      <dgm:prSet/>
      <dgm:spPr/>
      <dgm:t>
        <a:bodyPr/>
        <a:lstStyle/>
        <a:p>
          <a:r>
            <a:rPr lang="pl-PL" dirty="0"/>
            <a:t>Wzmocnienie odporności przestrzeni na zagrożenia naturalne,</a:t>
          </a:r>
        </a:p>
      </dgm:t>
    </dgm:pt>
    <dgm:pt modelId="{91C0E6B9-5927-4932-9CAB-FF4879F9C862}" type="parTrans" cxnId="{A29385FA-E221-403C-850D-51E1D72DEC2C}">
      <dgm:prSet/>
      <dgm:spPr/>
      <dgm:t>
        <a:bodyPr/>
        <a:lstStyle/>
        <a:p>
          <a:endParaRPr lang="pl-PL"/>
        </a:p>
      </dgm:t>
    </dgm:pt>
    <dgm:pt modelId="{E1E89BFF-5072-4465-BD42-E875697E1227}" type="sibTrans" cxnId="{A29385FA-E221-403C-850D-51E1D72DEC2C}">
      <dgm:prSet/>
      <dgm:spPr/>
      <dgm:t>
        <a:bodyPr/>
        <a:lstStyle/>
        <a:p>
          <a:endParaRPr lang="pl-PL"/>
        </a:p>
      </dgm:t>
    </dgm:pt>
    <dgm:pt modelId="{2FDC6E3E-520F-4948-AA08-F6DEF75ED1B1}">
      <dgm:prSet/>
      <dgm:spPr/>
      <dgm:t>
        <a:bodyPr/>
        <a:lstStyle/>
        <a:p>
          <a:r>
            <a:rPr lang="pl-PL"/>
            <a:t>Wzmocnienie potencjału energetycznego,</a:t>
          </a:r>
        </a:p>
      </dgm:t>
    </dgm:pt>
    <dgm:pt modelId="{33A484AE-6BB5-4DBB-A697-D5C79A7B44A8}" type="parTrans" cxnId="{3DF07FE4-90D5-4BD8-83BB-3E5B94315BB0}">
      <dgm:prSet/>
      <dgm:spPr/>
      <dgm:t>
        <a:bodyPr/>
        <a:lstStyle/>
        <a:p>
          <a:endParaRPr lang="pl-PL"/>
        </a:p>
      </dgm:t>
    </dgm:pt>
    <dgm:pt modelId="{8722A383-B50A-4C29-A71C-14627175BA72}" type="sibTrans" cxnId="{3DF07FE4-90D5-4BD8-83BB-3E5B94315BB0}">
      <dgm:prSet/>
      <dgm:spPr/>
      <dgm:t>
        <a:bodyPr/>
        <a:lstStyle/>
        <a:p>
          <a:endParaRPr lang="pl-PL"/>
        </a:p>
      </dgm:t>
    </dgm:pt>
    <dgm:pt modelId="{46D2F404-610C-4F86-A68F-524632A878DA}">
      <dgm:prSet/>
      <dgm:spPr/>
      <dgm:t>
        <a:bodyPr/>
        <a:lstStyle/>
        <a:p>
          <a:r>
            <a:rPr lang="pl-PL"/>
            <a:t>Wzmocnienie powiązań funkcjonalno-przestrzennych,</a:t>
          </a:r>
        </a:p>
      </dgm:t>
    </dgm:pt>
    <dgm:pt modelId="{791A02C0-1426-487A-8CE7-98A759FBDCF6}" type="parTrans" cxnId="{85F8E33F-2378-424A-AC78-B669DF5ADDE4}">
      <dgm:prSet/>
      <dgm:spPr/>
      <dgm:t>
        <a:bodyPr/>
        <a:lstStyle/>
        <a:p>
          <a:endParaRPr lang="pl-PL"/>
        </a:p>
      </dgm:t>
    </dgm:pt>
    <dgm:pt modelId="{176764E5-E24A-448E-B334-BBF28034AD61}" type="sibTrans" cxnId="{85F8E33F-2378-424A-AC78-B669DF5ADDE4}">
      <dgm:prSet/>
      <dgm:spPr/>
      <dgm:t>
        <a:bodyPr/>
        <a:lstStyle/>
        <a:p>
          <a:endParaRPr lang="pl-PL"/>
        </a:p>
      </dgm:t>
    </dgm:pt>
    <dgm:pt modelId="{F5E07EB4-A4EB-42EE-8989-F23689FEF090}">
      <dgm:prSet/>
      <dgm:spPr/>
      <dgm:t>
        <a:bodyPr/>
        <a:lstStyle/>
        <a:p>
          <a:r>
            <a:rPr lang="pl-PL"/>
            <a:t>Zapewnienie mieszkańcom bezpieczeństwa powodziowego,</a:t>
          </a:r>
        </a:p>
      </dgm:t>
    </dgm:pt>
    <dgm:pt modelId="{68BBCFCF-F225-41C2-B5C0-130B4FC6951A}" type="parTrans" cxnId="{B9DCDEB1-1E76-4CE8-ABAC-414F565806E9}">
      <dgm:prSet/>
      <dgm:spPr/>
      <dgm:t>
        <a:bodyPr/>
        <a:lstStyle/>
        <a:p>
          <a:endParaRPr lang="pl-PL"/>
        </a:p>
      </dgm:t>
    </dgm:pt>
    <dgm:pt modelId="{C2AA4097-A0DB-4AE2-B486-4C88D1B35550}" type="sibTrans" cxnId="{B9DCDEB1-1E76-4CE8-ABAC-414F565806E9}">
      <dgm:prSet/>
      <dgm:spPr/>
      <dgm:t>
        <a:bodyPr/>
        <a:lstStyle/>
        <a:p>
          <a:endParaRPr lang="pl-PL"/>
        </a:p>
      </dgm:t>
    </dgm:pt>
    <dgm:pt modelId="{33ECCB24-1683-4EA2-9DB7-134AD0D75F40}">
      <dgm:prSet/>
      <dgm:spPr/>
      <dgm:t>
        <a:bodyPr/>
        <a:lstStyle/>
        <a:p>
          <a:r>
            <a:rPr lang="pl-PL"/>
            <a:t>Poprawa ładu przestrzennego.</a:t>
          </a:r>
        </a:p>
      </dgm:t>
    </dgm:pt>
    <dgm:pt modelId="{35DC440A-AFA8-4B69-8647-68036ECDD039}" type="parTrans" cxnId="{37068620-8C39-4B12-82C8-8A71F7505D63}">
      <dgm:prSet/>
      <dgm:spPr/>
      <dgm:t>
        <a:bodyPr/>
        <a:lstStyle/>
        <a:p>
          <a:endParaRPr lang="pl-PL"/>
        </a:p>
      </dgm:t>
    </dgm:pt>
    <dgm:pt modelId="{BE5EC46C-20B0-4E60-B99C-5BEFF1C5B679}" type="sibTrans" cxnId="{37068620-8C39-4B12-82C8-8A71F7505D63}">
      <dgm:prSet/>
      <dgm:spPr/>
      <dgm:t>
        <a:bodyPr/>
        <a:lstStyle/>
        <a:p>
          <a:endParaRPr lang="pl-PL"/>
        </a:p>
      </dgm:t>
    </dgm:pt>
    <dgm:pt modelId="{0056BE5C-82AD-4BDD-9462-0A6D1C76024A}" type="pres">
      <dgm:prSet presAssocID="{D5454691-D97A-412B-9D00-F9D51F50EE66}" presName="linear" presStyleCnt="0">
        <dgm:presLayoutVars>
          <dgm:animLvl val="lvl"/>
          <dgm:resizeHandles val="exact"/>
        </dgm:presLayoutVars>
      </dgm:prSet>
      <dgm:spPr/>
    </dgm:pt>
    <dgm:pt modelId="{C40E5065-6DDE-4348-88FE-63533F53C8F6}" type="pres">
      <dgm:prSet presAssocID="{3714FBE1-12C4-4A62-B8E1-EB68C50BC27F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73E53D54-EA4B-48F9-B17B-1872D2206EED}" type="pres">
      <dgm:prSet presAssocID="{3714FBE1-12C4-4A62-B8E1-EB68C50BC27F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7068620-8C39-4B12-82C8-8A71F7505D63}" srcId="{3714FBE1-12C4-4A62-B8E1-EB68C50BC27F}" destId="{33ECCB24-1683-4EA2-9DB7-134AD0D75F40}" srcOrd="11" destOrd="0" parTransId="{35DC440A-AFA8-4B69-8647-68036ECDD039}" sibTransId="{BE5EC46C-20B0-4E60-B99C-5BEFF1C5B679}"/>
    <dgm:cxn modelId="{A4A38421-2AB3-4CB9-870C-CAF76A25E15E}" type="presOf" srcId="{B7F32ECF-69E7-45FA-8F1F-C0F74B1E2F7D}" destId="{73E53D54-EA4B-48F9-B17B-1872D2206EED}" srcOrd="0" destOrd="7" presId="urn:microsoft.com/office/officeart/2005/8/layout/vList2"/>
    <dgm:cxn modelId="{7152412D-0686-466F-A918-5932BD9B4733}" srcId="{3714FBE1-12C4-4A62-B8E1-EB68C50BC27F}" destId="{74D13F81-F8A3-4652-B5B9-4B50E9F889FB}" srcOrd="4" destOrd="0" parTransId="{6D72B986-0668-4162-A63D-90E7ABB3D2D1}" sibTransId="{CFEFC321-6BD9-418A-85E0-1E2C77D5F270}"/>
    <dgm:cxn modelId="{04E9CD3A-2194-4CD9-B3E3-5AD00D57A0E8}" type="presOf" srcId="{3714FBE1-12C4-4A62-B8E1-EB68C50BC27F}" destId="{C40E5065-6DDE-4348-88FE-63533F53C8F6}" srcOrd="0" destOrd="0" presId="urn:microsoft.com/office/officeart/2005/8/layout/vList2"/>
    <dgm:cxn modelId="{85F8E33F-2378-424A-AC78-B669DF5ADDE4}" srcId="{3714FBE1-12C4-4A62-B8E1-EB68C50BC27F}" destId="{46D2F404-610C-4F86-A68F-524632A878DA}" srcOrd="9" destOrd="0" parTransId="{791A02C0-1426-487A-8CE7-98A759FBDCF6}" sibTransId="{176764E5-E24A-448E-B334-BBF28034AD61}"/>
    <dgm:cxn modelId="{048CA040-8222-40EA-81CE-F3E5D2887E45}" type="presOf" srcId="{F2B3C01D-C726-4936-99B3-D89B8C65BFB8}" destId="{73E53D54-EA4B-48F9-B17B-1872D2206EED}" srcOrd="0" destOrd="1" presId="urn:microsoft.com/office/officeart/2005/8/layout/vList2"/>
    <dgm:cxn modelId="{0EF8A665-023B-439C-85CC-4E0F6EE79C53}" type="presOf" srcId="{46D2F404-610C-4F86-A68F-524632A878DA}" destId="{73E53D54-EA4B-48F9-B17B-1872D2206EED}" srcOrd="0" destOrd="9" presId="urn:microsoft.com/office/officeart/2005/8/layout/vList2"/>
    <dgm:cxn modelId="{9093F466-8FB0-45D7-89CF-4973FBA5CFB2}" type="presOf" srcId="{F5E07EB4-A4EB-42EE-8989-F23689FEF090}" destId="{73E53D54-EA4B-48F9-B17B-1872D2206EED}" srcOrd="0" destOrd="10" presId="urn:microsoft.com/office/officeart/2005/8/layout/vList2"/>
    <dgm:cxn modelId="{F2BD524A-CF78-4818-8D6B-8E4F43DD35B2}" srcId="{3714FBE1-12C4-4A62-B8E1-EB68C50BC27F}" destId="{49DA9CA9-8019-4CE4-BC3E-9F1BF2C41A8F}" srcOrd="6" destOrd="0" parTransId="{E359802D-1DE5-4F56-87C7-F8D5815067C3}" sibTransId="{041DE44C-BF81-40D5-844E-97CF5D5B6D80}"/>
    <dgm:cxn modelId="{68B6046C-13EC-460C-B809-9607D2DB385E}" type="presOf" srcId="{33ECCB24-1683-4EA2-9DB7-134AD0D75F40}" destId="{73E53D54-EA4B-48F9-B17B-1872D2206EED}" srcOrd="0" destOrd="11" presId="urn:microsoft.com/office/officeart/2005/8/layout/vList2"/>
    <dgm:cxn modelId="{2DB82750-6723-45C7-9F16-728043102E95}" srcId="{3714FBE1-12C4-4A62-B8E1-EB68C50BC27F}" destId="{F2B3C01D-C726-4936-99B3-D89B8C65BFB8}" srcOrd="1" destOrd="0" parTransId="{C8ED75EB-84D3-4D64-89F7-3D3DE679E4A5}" sibTransId="{01A57F4F-E95A-4B2F-9F98-D800B8E0287E}"/>
    <dgm:cxn modelId="{13ECFC57-D858-4B5E-83D4-367F7509B1DE}" type="presOf" srcId="{74D13F81-F8A3-4652-B5B9-4B50E9F889FB}" destId="{73E53D54-EA4B-48F9-B17B-1872D2206EED}" srcOrd="0" destOrd="4" presId="urn:microsoft.com/office/officeart/2005/8/layout/vList2"/>
    <dgm:cxn modelId="{1C63619E-44DF-4127-B2D4-952A5A40EABA}" srcId="{3714FBE1-12C4-4A62-B8E1-EB68C50BC27F}" destId="{DF281BA6-851A-4ED6-A452-28CFB4BD1CD6}" srcOrd="5" destOrd="0" parTransId="{F8D985F0-F6A8-406B-9437-91D0E773C6BA}" sibTransId="{A3D17FB9-14D7-4F38-BDA2-D74D83C66457}"/>
    <dgm:cxn modelId="{3132DDA6-363F-4B1D-9A19-48B491511863}" srcId="{D5454691-D97A-412B-9D00-F9D51F50EE66}" destId="{3714FBE1-12C4-4A62-B8E1-EB68C50BC27F}" srcOrd="0" destOrd="0" parTransId="{364A0D6B-3E97-4A0D-821B-70F06D95C544}" sibTransId="{B1C6B868-A477-41BE-9CB9-1D2A8552BF49}"/>
    <dgm:cxn modelId="{8CAF87AA-714C-4470-942B-6528A68989A5}" type="presOf" srcId="{5BF1D5FE-2521-4394-BE61-9699299F672B}" destId="{73E53D54-EA4B-48F9-B17B-1872D2206EED}" srcOrd="0" destOrd="0" presId="urn:microsoft.com/office/officeart/2005/8/layout/vList2"/>
    <dgm:cxn modelId="{3DD5C2AE-A417-474C-A7E2-582A8E043D91}" type="presOf" srcId="{49DA9CA9-8019-4CE4-BC3E-9F1BF2C41A8F}" destId="{73E53D54-EA4B-48F9-B17B-1872D2206EED}" srcOrd="0" destOrd="6" presId="urn:microsoft.com/office/officeart/2005/8/layout/vList2"/>
    <dgm:cxn modelId="{B9DCDEB1-1E76-4CE8-ABAC-414F565806E9}" srcId="{3714FBE1-12C4-4A62-B8E1-EB68C50BC27F}" destId="{F5E07EB4-A4EB-42EE-8989-F23689FEF090}" srcOrd="10" destOrd="0" parTransId="{68BBCFCF-F225-41C2-B5C0-130B4FC6951A}" sibTransId="{C2AA4097-A0DB-4AE2-B486-4C88D1B35550}"/>
    <dgm:cxn modelId="{F6F1CDBC-0725-4B5F-A9C9-896CC05A2BAA}" srcId="{3714FBE1-12C4-4A62-B8E1-EB68C50BC27F}" destId="{5BF1D5FE-2521-4394-BE61-9699299F672B}" srcOrd="0" destOrd="0" parTransId="{185010DB-1635-44CC-B7EC-8D72E4654436}" sibTransId="{65B5B07B-6690-407F-AC29-5B875B4E0D5A}"/>
    <dgm:cxn modelId="{41FFFCC5-566B-4651-9EE1-ADA58A9437A0}" type="presOf" srcId="{0E182ED0-899C-416F-8219-81DAA2345A5F}" destId="{73E53D54-EA4B-48F9-B17B-1872D2206EED}" srcOrd="0" destOrd="2" presId="urn:microsoft.com/office/officeart/2005/8/layout/vList2"/>
    <dgm:cxn modelId="{CBBE47D8-3ED1-42E8-8291-177129AE7B21}" srcId="{3714FBE1-12C4-4A62-B8E1-EB68C50BC27F}" destId="{740F1CB7-306B-4469-B4DD-A2FB9062DB1E}" srcOrd="3" destOrd="0" parTransId="{78A76FEA-3F30-4DAF-9F6A-AD0E2560C571}" sibTransId="{E1CC7ADA-9B17-4008-9F64-7953E90AD307}"/>
    <dgm:cxn modelId="{2D3F8ADF-CD82-45E9-BCE9-4D4C03210471}" type="presOf" srcId="{DF281BA6-851A-4ED6-A452-28CFB4BD1CD6}" destId="{73E53D54-EA4B-48F9-B17B-1872D2206EED}" srcOrd="0" destOrd="5" presId="urn:microsoft.com/office/officeart/2005/8/layout/vList2"/>
    <dgm:cxn modelId="{EC8496E3-10E4-4E0D-8310-F4E70B43DE6D}" type="presOf" srcId="{740F1CB7-306B-4469-B4DD-A2FB9062DB1E}" destId="{73E53D54-EA4B-48F9-B17B-1872D2206EED}" srcOrd="0" destOrd="3" presId="urn:microsoft.com/office/officeart/2005/8/layout/vList2"/>
    <dgm:cxn modelId="{3DF07FE4-90D5-4BD8-83BB-3E5B94315BB0}" srcId="{3714FBE1-12C4-4A62-B8E1-EB68C50BC27F}" destId="{2FDC6E3E-520F-4948-AA08-F6DEF75ED1B1}" srcOrd="8" destOrd="0" parTransId="{33A484AE-6BB5-4DBB-A697-D5C79A7B44A8}" sibTransId="{8722A383-B50A-4C29-A71C-14627175BA72}"/>
    <dgm:cxn modelId="{923CFDEB-C759-44C3-9BA1-99536247D598}" type="presOf" srcId="{2FDC6E3E-520F-4948-AA08-F6DEF75ED1B1}" destId="{73E53D54-EA4B-48F9-B17B-1872D2206EED}" srcOrd="0" destOrd="8" presId="urn:microsoft.com/office/officeart/2005/8/layout/vList2"/>
    <dgm:cxn modelId="{3BA0ECEC-BFEB-45F9-B1D4-745E048EB752}" type="presOf" srcId="{D5454691-D97A-412B-9D00-F9D51F50EE66}" destId="{0056BE5C-82AD-4BDD-9462-0A6D1C76024A}" srcOrd="0" destOrd="0" presId="urn:microsoft.com/office/officeart/2005/8/layout/vList2"/>
    <dgm:cxn modelId="{2B7594ED-E0E4-490C-ABD3-7F364F00DC06}" srcId="{3714FBE1-12C4-4A62-B8E1-EB68C50BC27F}" destId="{0E182ED0-899C-416F-8219-81DAA2345A5F}" srcOrd="2" destOrd="0" parTransId="{1F02A28A-DB5A-46AC-8AD3-232748BA5C29}" sibTransId="{709238F9-412A-4D01-B9FC-8CBBFC09E522}"/>
    <dgm:cxn modelId="{A29385FA-E221-403C-850D-51E1D72DEC2C}" srcId="{3714FBE1-12C4-4A62-B8E1-EB68C50BC27F}" destId="{B7F32ECF-69E7-45FA-8F1F-C0F74B1E2F7D}" srcOrd="7" destOrd="0" parTransId="{91C0E6B9-5927-4932-9CAB-FF4879F9C862}" sibTransId="{E1E89BFF-5072-4465-BD42-E875697E1227}"/>
    <dgm:cxn modelId="{69488EB8-49EB-449E-A05D-42E03FA1B624}" type="presParOf" srcId="{0056BE5C-82AD-4BDD-9462-0A6D1C76024A}" destId="{C40E5065-6DDE-4348-88FE-63533F53C8F6}" srcOrd="0" destOrd="0" presId="urn:microsoft.com/office/officeart/2005/8/layout/vList2"/>
    <dgm:cxn modelId="{8841C4C0-8290-47EE-B25D-33E04ACF3E21}" type="presParOf" srcId="{0056BE5C-82AD-4BDD-9462-0A6D1C76024A}" destId="{73E53D54-EA4B-48F9-B17B-1872D2206EE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46475D-2E3F-4AB8-B056-4A89692EAFA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4BC24C-F412-4C82-8ABE-AC69839624FC}">
      <dgm:prSet/>
      <dgm:spPr/>
      <dgm:t>
        <a:bodyPr/>
        <a:lstStyle/>
        <a:p>
          <a:r>
            <a:rPr lang="pl-PL" dirty="0"/>
            <a:t>1. Kształtować wizerunek miasta atrakcyjnego do życia </a:t>
          </a:r>
          <a:br>
            <a:rPr lang="pl-PL" dirty="0"/>
          </a:br>
          <a:r>
            <a:rPr lang="pl-PL" dirty="0"/>
            <a:t>i rozwoju, w szczególności wśród młodych osób, przeciwdziałając depopulacji miasta.</a:t>
          </a:r>
          <a:endParaRPr lang="en-US" dirty="0"/>
        </a:p>
      </dgm:t>
    </dgm:pt>
    <dgm:pt modelId="{D557FB10-15C8-4448-8F68-4F7EFDDE38C6}" type="parTrans" cxnId="{95D5DC38-D0C5-4E94-95C6-CEFF35E25D17}">
      <dgm:prSet/>
      <dgm:spPr/>
      <dgm:t>
        <a:bodyPr/>
        <a:lstStyle/>
        <a:p>
          <a:endParaRPr lang="en-US"/>
        </a:p>
      </dgm:t>
    </dgm:pt>
    <dgm:pt modelId="{B897124D-3510-48E5-83F9-A7BFD7B72C57}" type="sibTrans" cxnId="{95D5DC38-D0C5-4E94-95C6-CEFF35E25D17}">
      <dgm:prSet/>
      <dgm:spPr/>
      <dgm:t>
        <a:bodyPr/>
        <a:lstStyle/>
        <a:p>
          <a:endParaRPr lang="en-US"/>
        </a:p>
      </dgm:t>
    </dgm:pt>
    <dgm:pt modelId="{37CA2E44-2C16-484D-B371-9CCBFA0AF57D}">
      <dgm:prSet/>
      <dgm:spPr/>
      <dgm:t>
        <a:bodyPr/>
        <a:lstStyle/>
        <a:p>
          <a:r>
            <a:rPr lang="pl-PL" dirty="0"/>
            <a:t>2. Wzmocnić funkcję gospodarczą gminy, w tym </a:t>
          </a:r>
          <a:br>
            <a:rPr lang="pl-PL" dirty="0"/>
          </a:br>
          <a:r>
            <a:rPr lang="pl-PL" dirty="0"/>
            <a:t>w zakresie nowych inwestycji oraz wzmocnić przedsiębiorczość mieszkańców.</a:t>
          </a:r>
          <a:endParaRPr lang="en-US" dirty="0"/>
        </a:p>
      </dgm:t>
    </dgm:pt>
    <dgm:pt modelId="{711B5681-2AD4-4489-B0DD-11FA9167B0DA}" type="parTrans" cxnId="{3A4ADD1E-F093-4985-9FA9-43E7DE850B58}">
      <dgm:prSet/>
      <dgm:spPr/>
      <dgm:t>
        <a:bodyPr/>
        <a:lstStyle/>
        <a:p>
          <a:endParaRPr lang="en-US"/>
        </a:p>
      </dgm:t>
    </dgm:pt>
    <dgm:pt modelId="{1DDFB666-7553-4690-B9A0-70FF2345A155}" type="sibTrans" cxnId="{3A4ADD1E-F093-4985-9FA9-43E7DE850B58}">
      <dgm:prSet/>
      <dgm:spPr/>
      <dgm:t>
        <a:bodyPr/>
        <a:lstStyle/>
        <a:p>
          <a:endParaRPr lang="en-US"/>
        </a:p>
      </dgm:t>
    </dgm:pt>
    <dgm:pt modelId="{F41B19F4-B85C-481F-9A95-F4A2785E3FEF}">
      <dgm:prSet/>
      <dgm:spPr/>
      <dgm:t>
        <a:bodyPr/>
        <a:lstStyle/>
        <a:p>
          <a:r>
            <a:rPr lang="pl-PL"/>
            <a:t>3. Stworzyć i wzmacniać ofertę osiedlania się na terenie miasta.</a:t>
          </a:r>
          <a:endParaRPr lang="en-US"/>
        </a:p>
      </dgm:t>
    </dgm:pt>
    <dgm:pt modelId="{23FDC007-F886-45E7-BAB0-32A49A66EF1A}" type="parTrans" cxnId="{669786D7-8193-49EC-B23C-386385CC1F04}">
      <dgm:prSet/>
      <dgm:spPr/>
      <dgm:t>
        <a:bodyPr/>
        <a:lstStyle/>
        <a:p>
          <a:endParaRPr lang="en-US"/>
        </a:p>
      </dgm:t>
    </dgm:pt>
    <dgm:pt modelId="{30A2A482-AD5D-45D4-984C-896CA76247B3}" type="sibTrans" cxnId="{669786D7-8193-49EC-B23C-386385CC1F04}">
      <dgm:prSet/>
      <dgm:spPr/>
      <dgm:t>
        <a:bodyPr/>
        <a:lstStyle/>
        <a:p>
          <a:endParaRPr lang="en-US"/>
        </a:p>
      </dgm:t>
    </dgm:pt>
    <dgm:pt modelId="{E4A0C30D-0E79-4FAA-85C8-FEB591D9A62D}">
      <dgm:prSet/>
      <dgm:spPr/>
      <dgm:t>
        <a:bodyPr/>
        <a:lstStyle/>
        <a:p>
          <a:r>
            <a:rPr lang="pl-PL"/>
            <a:t>4. Realizować i wspierać działania z zakresu ochrony środowiska.</a:t>
          </a:r>
          <a:endParaRPr lang="en-US"/>
        </a:p>
      </dgm:t>
    </dgm:pt>
    <dgm:pt modelId="{15E93B44-E0EF-4CEE-8A52-24929628FE24}" type="parTrans" cxnId="{76E8B5A1-3785-49FA-8121-9F8E69449B24}">
      <dgm:prSet/>
      <dgm:spPr/>
      <dgm:t>
        <a:bodyPr/>
        <a:lstStyle/>
        <a:p>
          <a:endParaRPr lang="en-US"/>
        </a:p>
      </dgm:t>
    </dgm:pt>
    <dgm:pt modelId="{B25FC0AE-1D55-4EDF-8BFA-237CE0104A14}" type="sibTrans" cxnId="{76E8B5A1-3785-49FA-8121-9F8E69449B24}">
      <dgm:prSet/>
      <dgm:spPr/>
      <dgm:t>
        <a:bodyPr/>
        <a:lstStyle/>
        <a:p>
          <a:endParaRPr lang="en-US"/>
        </a:p>
      </dgm:t>
    </dgm:pt>
    <dgm:pt modelId="{D59F04DF-9455-424D-8896-680FA713E714}">
      <dgm:prSet/>
      <dgm:spPr/>
      <dgm:t>
        <a:bodyPr/>
        <a:lstStyle/>
        <a:p>
          <a:r>
            <a:rPr lang="pl-PL"/>
            <a:t>5. Eksponować i chronić walory kulturowe oraz przyrodnicze miasta.</a:t>
          </a:r>
          <a:endParaRPr lang="en-US"/>
        </a:p>
      </dgm:t>
    </dgm:pt>
    <dgm:pt modelId="{2CDC6F99-AC3D-4B0F-90EC-9D43BBF1263D}" type="parTrans" cxnId="{948BE02A-4E97-437F-B57E-636127424FC5}">
      <dgm:prSet/>
      <dgm:spPr/>
      <dgm:t>
        <a:bodyPr/>
        <a:lstStyle/>
        <a:p>
          <a:endParaRPr lang="en-US"/>
        </a:p>
      </dgm:t>
    </dgm:pt>
    <dgm:pt modelId="{074C591A-8C01-4294-99FF-0EF0873C1EBC}" type="sibTrans" cxnId="{948BE02A-4E97-437F-B57E-636127424FC5}">
      <dgm:prSet/>
      <dgm:spPr/>
      <dgm:t>
        <a:bodyPr/>
        <a:lstStyle/>
        <a:p>
          <a:endParaRPr lang="en-US"/>
        </a:p>
      </dgm:t>
    </dgm:pt>
    <dgm:pt modelId="{017BEF1C-457D-4B59-8F15-67BD1C52D0BB}">
      <dgm:prSet/>
      <dgm:spPr/>
      <dgm:t>
        <a:bodyPr/>
        <a:lstStyle/>
        <a:p>
          <a:r>
            <a:rPr lang="pl-PL" dirty="0"/>
            <a:t>6. Rozwijać ofertę czasu wolnego, wzmacniając tym samym atrakcyjność zamieszkania.</a:t>
          </a:r>
          <a:endParaRPr lang="en-US" dirty="0"/>
        </a:p>
      </dgm:t>
    </dgm:pt>
    <dgm:pt modelId="{D0F6E07A-8993-460C-A460-3E63929905D5}" type="parTrans" cxnId="{228CCA9A-230F-403B-98C0-CE467E99843B}">
      <dgm:prSet/>
      <dgm:spPr/>
      <dgm:t>
        <a:bodyPr/>
        <a:lstStyle/>
        <a:p>
          <a:endParaRPr lang="en-US"/>
        </a:p>
      </dgm:t>
    </dgm:pt>
    <dgm:pt modelId="{8D374085-79BC-467E-98E7-115415408F6F}" type="sibTrans" cxnId="{228CCA9A-230F-403B-98C0-CE467E99843B}">
      <dgm:prSet/>
      <dgm:spPr/>
      <dgm:t>
        <a:bodyPr/>
        <a:lstStyle/>
        <a:p>
          <a:endParaRPr lang="en-US"/>
        </a:p>
      </dgm:t>
    </dgm:pt>
    <dgm:pt modelId="{5220AC8E-029F-4E6F-BEAF-D7739E81221F}">
      <dgm:prSet/>
      <dgm:spPr/>
      <dgm:t>
        <a:bodyPr/>
        <a:lstStyle/>
        <a:p>
          <a:r>
            <a:rPr lang="pl-PL"/>
            <a:t>7. Dostosować politykę społeczną do zmieniających się potrzeb, w szczególności starzejącego się społeczeństwa.</a:t>
          </a:r>
          <a:endParaRPr lang="en-US"/>
        </a:p>
      </dgm:t>
    </dgm:pt>
    <dgm:pt modelId="{06CD6CFC-B0F0-44F5-9C2C-BC545691FCE8}" type="parTrans" cxnId="{8E64FB67-89E1-40C7-A894-9CD918A37070}">
      <dgm:prSet/>
      <dgm:spPr/>
      <dgm:t>
        <a:bodyPr/>
        <a:lstStyle/>
        <a:p>
          <a:endParaRPr lang="en-US"/>
        </a:p>
      </dgm:t>
    </dgm:pt>
    <dgm:pt modelId="{F9813F67-1116-417B-93E8-1B57ECA1F825}" type="sibTrans" cxnId="{8E64FB67-89E1-40C7-A894-9CD918A37070}">
      <dgm:prSet/>
      <dgm:spPr/>
      <dgm:t>
        <a:bodyPr/>
        <a:lstStyle/>
        <a:p>
          <a:endParaRPr lang="en-US"/>
        </a:p>
      </dgm:t>
    </dgm:pt>
    <dgm:pt modelId="{A631E03A-1E48-4EFF-A258-053DB62DFF6A}">
      <dgm:prSet/>
      <dgm:spPr/>
      <dgm:t>
        <a:bodyPr/>
        <a:lstStyle/>
        <a:p>
          <a:r>
            <a:rPr lang="pl-PL"/>
            <a:t>8. Wzmocnić integrację społeczną mieszkańców oraz integrację przestrzenną miasta.</a:t>
          </a:r>
          <a:endParaRPr lang="en-US"/>
        </a:p>
      </dgm:t>
    </dgm:pt>
    <dgm:pt modelId="{8B2C7C4D-477F-4301-AC14-BC8E956C5258}" type="parTrans" cxnId="{1C65D613-E4C2-47EC-8678-C4B21A3E72B5}">
      <dgm:prSet/>
      <dgm:spPr/>
      <dgm:t>
        <a:bodyPr/>
        <a:lstStyle/>
        <a:p>
          <a:endParaRPr lang="en-US"/>
        </a:p>
      </dgm:t>
    </dgm:pt>
    <dgm:pt modelId="{32875A03-56B4-4B24-A737-D09B0AC34BCD}" type="sibTrans" cxnId="{1C65D613-E4C2-47EC-8678-C4B21A3E72B5}">
      <dgm:prSet/>
      <dgm:spPr/>
      <dgm:t>
        <a:bodyPr/>
        <a:lstStyle/>
        <a:p>
          <a:endParaRPr lang="en-US"/>
        </a:p>
      </dgm:t>
    </dgm:pt>
    <dgm:pt modelId="{11A08E9E-60CF-4269-A195-ED04179C764C}">
      <dgm:prSet/>
      <dgm:spPr/>
      <dgm:t>
        <a:bodyPr/>
        <a:lstStyle/>
        <a:p>
          <a:r>
            <a:rPr lang="pl-PL" dirty="0"/>
            <a:t>9. Umożliwiać i zwiększać udział mieszkańców w życiu społecznym miasta i udział </a:t>
          </a:r>
          <a:br>
            <a:rPr lang="pl-PL" dirty="0"/>
          </a:br>
          <a:r>
            <a:rPr lang="pl-PL" dirty="0"/>
            <a:t>w planowaniu jego rozwoju.</a:t>
          </a:r>
          <a:endParaRPr lang="en-US" dirty="0"/>
        </a:p>
      </dgm:t>
    </dgm:pt>
    <dgm:pt modelId="{43BEC56A-FCB5-4F8E-A896-1C61FF62E7BB}" type="parTrans" cxnId="{C2335D9A-0C67-4B17-A6E0-516B45F05787}">
      <dgm:prSet/>
      <dgm:spPr/>
      <dgm:t>
        <a:bodyPr/>
        <a:lstStyle/>
        <a:p>
          <a:endParaRPr lang="en-US"/>
        </a:p>
      </dgm:t>
    </dgm:pt>
    <dgm:pt modelId="{279DF538-5A54-4CBB-B9FB-2F4556CC6643}" type="sibTrans" cxnId="{C2335D9A-0C67-4B17-A6E0-516B45F05787}">
      <dgm:prSet/>
      <dgm:spPr/>
      <dgm:t>
        <a:bodyPr/>
        <a:lstStyle/>
        <a:p>
          <a:endParaRPr lang="en-US"/>
        </a:p>
      </dgm:t>
    </dgm:pt>
    <dgm:pt modelId="{9E48FBE4-1E66-47C7-9320-E3D62F63A46C}">
      <dgm:prSet/>
      <dgm:spPr/>
      <dgm:t>
        <a:bodyPr/>
        <a:lstStyle/>
        <a:p>
          <a:r>
            <a:rPr lang="pl-PL"/>
            <a:t>10. Aktywnie kreować rozwój w ujęciu funkcjonalnym.</a:t>
          </a:r>
          <a:endParaRPr lang="en-US"/>
        </a:p>
      </dgm:t>
    </dgm:pt>
    <dgm:pt modelId="{7A303AFC-B4DB-49B1-8042-813F8D67DB86}" type="parTrans" cxnId="{1D1E36FF-1F07-420A-841E-32606BE9A25A}">
      <dgm:prSet/>
      <dgm:spPr/>
      <dgm:t>
        <a:bodyPr/>
        <a:lstStyle/>
        <a:p>
          <a:endParaRPr lang="en-US"/>
        </a:p>
      </dgm:t>
    </dgm:pt>
    <dgm:pt modelId="{1466CCC1-EF6D-4725-8C68-1D6592FD4C29}" type="sibTrans" cxnId="{1D1E36FF-1F07-420A-841E-32606BE9A25A}">
      <dgm:prSet/>
      <dgm:spPr/>
      <dgm:t>
        <a:bodyPr/>
        <a:lstStyle/>
        <a:p>
          <a:endParaRPr lang="en-US"/>
        </a:p>
      </dgm:t>
    </dgm:pt>
    <dgm:pt modelId="{CC67E601-51AE-481C-88B1-2F78492B5BF4}" type="pres">
      <dgm:prSet presAssocID="{2846475D-2E3F-4AB8-B056-4A89692EAFA9}" presName="diagram" presStyleCnt="0">
        <dgm:presLayoutVars>
          <dgm:dir/>
          <dgm:resizeHandles val="exact"/>
        </dgm:presLayoutVars>
      </dgm:prSet>
      <dgm:spPr/>
    </dgm:pt>
    <dgm:pt modelId="{F0B839A2-50BE-43D3-A354-7604437C8F80}" type="pres">
      <dgm:prSet presAssocID="{AD4BC24C-F412-4C82-8ABE-AC69839624FC}" presName="node" presStyleLbl="node1" presStyleIdx="0" presStyleCnt="10">
        <dgm:presLayoutVars>
          <dgm:bulletEnabled val="1"/>
        </dgm:presLayoutVars>
      </dgm:prSet>
      <dgm:spPr/>
    </dgm:pt>
    <dgm:pt modelId="{C53B2E9F-E402-4133-A953-C35E2703B7C8}" type="pres">
      <dgm:prSet presAssocID="{B897124D-3510-48E5-83F9-A7BFD7B72C57}" presName="sibTrans" presStyleCnt="0"/>
      <dgm:spPr/>
    </dgm:pt>
    <dgm:pt modelId="{682E2AAD-46BB-42EC-85E1-44359B7A74E3}" type="pres">
      <dgm:prSet presAssocID="{37CA2E44-2C16-484D-B371-9CCBFA0AF57D}" presName="node" presStyleLbl="node1" presStyleIdx="1" presStyleCnt="10">
        <dgm:presLayoutVars>
          <dgm:bulletEnabled val="1"/>
        </dgm:presLayoutVars>
      </dgm:prSet>
      <dgm:spPr/>
    </dgm:pt>
    <dgm:pt modelId="{C1940714-5990-4045-A69F-B2A47A154B34}" type="pres">
      <dgm:prSet presAssocID="{1DDFB666-7553-4690-B9A0-70FF2345A155}" presName="sibTrans" presStyleCnt="0"/>
      <dgm:spPr/>
    </dgm:pt>
    <dgm:pt modelId="{35BAEB29-1A50-4973-8EB6-D80D6515C8B5}" type="pres">
      <dgm:prSet presAssocID="{F41B19F4-B85C-481F-9A95-F4A2785E3FEF}" presName="node" presStyleLbl="node1" presStyleIdx="2" presStyleCnt="10">
        <dgm:presLayoutVars>
          <dgm:bulletEnabled val="1"/>
        </dgm:presLayoutVars>
      </dgm:prSet>
      <dgm:spPr/>
    </dgm:pt>
    <dgm:pt modelId="{5BB4661A-2D37-488B-8D31-FDC64C032A9A}" type="pres">
      <dgm:prSet presAssocID="{30A2A482-AD5D-45D4-984C-896CA76247B3}" presName="sibTrans" presStyleCnt="0"/>
      <dgm:spPr/>
    </dgm:pt>
    <dgm:pt modelId="{83586EE1-6313-4EE6-80CD-7D95BB0E97F2}" type="pres">
      <dgm:prSet presAssocID="{E4A0C30D-0E79-4FAA-85C8-FEB591D9A62D}" presName="node" presStyleLbl="node1" presStyleIdx="3" presStyleCnt="10">
        <dgm:presLayoutVars>
          <dgm:bulletEnabled val="1"/>
        </dgm:presLayoutVars>
      </dgm:prSet>
      <dgm:spPr/>
    </dgm:pt>
    <dgm:pt modelId="{2D563E41-3FAF-4FD1-AA23-94490CB006BF}" type="pres">
      <dgm:prSet presAssocID="{B25FC0AE-1D55-4EDF-8BFA-237CE0104A14}" presName="sibTrans" presStyleCnt="0"/>
      <dgm:spPr/>
    </dgm:pt>
    <dgm:pt modelId="{338E07B3-7578-4F62-82B9-8FA0C6D6B924}" type="pres">
      <dgm:prSet presAssocID="{D59F04DF-9455-424D-8896-680FA713E714}" presName="node" presStyleLbl="node1" presStyleIdx="4" presStyleCnt="10">
        <dgm:presLayoutVars>
          <dgm:bulletEnabled val="1"/>
        </dgm:presLayoutVars>
      </dgm:prSet>
      <dgm:spPr/>
    </dgm:pt>
    <dgm:pt modelId="{1464D701-FCEA-427B-8C7B-4D186A9AE9C4}" type="pres">
      <dgm:prSet presAssocID="{074C591A-8C01-4294-99FF-0EF0873C1EBC}" presName="sibTrans" presStyleCnt="0"/>
      <dgm:spPr/>
    </dgm:pt>
    <dgm:pt modelId="{6308DF68-EE94-406F-89AD-69310EF978F6}" type="pres">
      <dgm:prSet presAssocID="{017BEF1C-457D-4B59-8F15-67BD1C52D0BB}" presName="node" presStyleLbl="node1" presStyleIdx="5" presStyleCnt="10">
        <dgm:presLayoutVars>
          <dgm:bulletEnabled val="1"/>
        </dgm:presLayoutVars>
      </dgm:prSet>
      <dgm:spPr/>
    </dgm:pt>
    <dgm:pt modelId="{CABB18C9-066C-4FB3-A85B-EB908AE8C996}" type="pres">
      <dgm:prSet presAssocID="{8D374085-79BC-467E-98E7-115415408F6F}" presName="sibTrans" presStyleCnt="0"/>
      <dgm:spPr/>
    </dgm:pt>
    <dgm:pt modelId="{B5470A10-2687-4C8E-9E9C-8B2015BB3CDC}" type="pres">
      <dgm:prSet presAssocID="{5220AC8E-029F-4E6F-BEAF-D7739E81221F}" presName="node" presStyleLbl="node1" presStyleIdx="6" presStyleCnt="10">
        <dgm:presLayoutVars>
          <dgm:bulletEnabled val="1"/>
        </dgm:presLayoutVars>
      </dgm:prSet>
      <dgm:spPr/>
    </dgm:pt>
    <dgm:pt modelId="{B303E367-D75A-4D9F-90A1-A5533D893D9A}" type="pres">
      <dgm:prSet presAssocID="{F9813F67-1116-417B-93E8-1B57ECA1F825}" presName="sibTrans" presStyleCnt="0"/>
      <dgm:spPr/>
    </dgm:pt>
    <dgm:pt modelId="{23E7B518-C421-4B72-8298-CF852BADEE02}" type="pres">
      <dgm:prSet presAssocID="{A631E03A-1E48-4EFF-A258-053DB62DFF6A}" presName="node" presStyleLbl="node1" presStyleIdx="7" presStyleCnt="10">
        <dgm:presLayoutVars>
          <dgm:bulletEnabled val="1"/>
        </dgm:presLayoutVars>
      </dgm:prSet>
      <dgm:spPr/>
    </dgm:pt>
    <dgm:pt modelId="{8EDBA1FE-1DAE-4FDB-A835-E40329F1C858}" type="pres">
      <dgm:prSet presAssocID="{32875A03-56B4-4B24-A737-D09B0AC34BCD}" presName="sibTrans" presStyleCnt="0"/>
      <dgm:spPr/>
    </dgm:pt>
    <dgm:pt modelId="{10B074B5-CC3A-467D-B32A-5624EC92B5E4}" type="pres">
      <dgm:prSet presAssocID="{11A08E9E-60CF-4269-A195-ED04179C764C}" presName="node" presStyleLbl="node1" presStyleIdx="8" presStyleCnt="10">
        <dgm:presLayoutVars>
          <dgm:bulletEnabled val="1"/>
        </dgm:presLayoutVars>
      </dgm:prSet>
      <dgm:spPr/>
    </dgm:pt>
    <dgm:pt modelId="{13ABA32C-A0E4-4D04-B7DA-36F6363F3DEB}" type="pres">
      <dgm:prSet presAssocID="{279DF538-5A54-4CBB-B9FB-2F4556CC6643}" presName="sibTrans" presStyleCnt="0"/>
      <dgm:spPr/>
    </dgm:pt>
    <dgm:pt modelId="{B5C83D51-18CD-40C7-8336-2A66F6D645B2}" type="pres">
      <dgm:prSet presAssocID="{9E48FBE4-1E66-47C7-9320-E3D62F63A46C}" presName="node" presStyleLbl="node1" presStyleIdx="9" presStyleCnt="10">
        <dgm:presLayoutVars>
          <dgm:bulletEnabled val="1"/>
        </dgm:presLayoutVars>
      </dgm:prSet>
      <dgm:spPr/>
    </dgm:pt>
  </dgm:ptLst>
  <dgm:cxnLst>
    <dgm:cxn modelId="{1C65D613-E4C2-47EC-8678-C4B21A3E72B5}" srcId="{2846475D-2E3F-4AB8-B056-4A89692EAFA9}" destId="{A631E03A-1E48-4EFF-A258-053DB62DFF6A}" srcOrd="7" destOrd="0" parTransId="{8B2C7C4D-477F-4301-AC14-BC8E956C5258}" sibTransId="{32875A03-56B4-4B24-A737-D09B0AC34BCD}"/>
    <dgm:cxn modelId="{3A4ADD1E-F093-4985-9FA9-43E7DE850B58}" srcId="{2846475D-2E3F-4AB8-B056-4A89692EAFA9}" destId="{37CA2E44-2C16-484D-B371-9CCBFA0AF57D}" srcOrd="1" destOrd="0" parTransId="{711B5681-2AD4-4489-B0DD-11FA9167B0DA}" sibTransId="{1DDFB666-7553-4690-B9A0-70FF2345A155}"/>
    <dgm:cxn modelId="{6C260F22-66D6-4431-860B-EA60281FABC8}" type="presOf" srcId="{37CA2E44-2C16-484D-B371-9CCBFA0AF57D}" destId="{682E2AAD-46BB-42EC-85E1-44359B7A74E3}" srcOrd="0" destOrd="0" presId="urn:microsoft.com/office/officeart/2005/8/layout/default"/>
    <dgm:cxn modelId="{948BE02A-4E97-437F-B57E-636127424FC5}" srcId="{2846475D-2E3F-4AB8-B056-4A89692EAFA9}" destId="{D59F04DF-9455-424D-8896-680FA713E714}" srcOrd="4" destOrd="0" parTransId="{2CDC6F99-AC3D-4B0F-90EC-9D43BBF1263D}" sibTransId="{074C591A-8C01-4294-99FF-0EF0873C1EBC}"/>
    <dgm:cxn modelId="{6C892033-5387-4E69-9D30-6BC79D9504BB}" type="presOf" srcId="{5220AC8E-029F-4E6F-BEAF-D7739E81221F}" destId="{B5470A10-2687-4C8E-9E9C-8B2015BB3CDC}" srcOrd="0" destOrd="0" presId="urn:microsoft.com/office/officeart/2005/8/layout/default"/>
    <dgm:cxn modelId="{84B0F937-D497-4D1B-83F8-B5ADFF988CF6}" type="presOf" srcId="{A631E03A-1E48-4EFF-A258-053DB62DFF6A}" destId="{23E7B518-C421-4B72-8298-CF852BADEE02}" srcOrd="0" destOrd="0" presId="urn:microsoft.com/office/officeart/2005/8/layout/default"/>
    <dgm:cxn modelId="{95D5DC38-D0C5-4E94-95C6-CEFF35E25D17}" srcId="{2846475D-2E3F-4AB8-B056-4A89692EAFA9}" destId="{AD4BC24C-F412-4C82-8ABE-AC69839624FC}" srcOrd="0" destOrd="0" parTransId="{D557FB10-15C8-4448-8F68-4F7EFDDE38C6}" sibTransId="{B897124D-3510-48E5-83F9-A7BFD7B72C57}"/>
    <dgm:cxn modelId="{8E64FB67-89E1-40C7-A894-9CD918A37070}" srcId="{2846475D-2E3F-4AB8-B056-4A89692EAFA9}" destId="{5220AC8E-029F-4E6F-BEAF-D7739E81221F}" srcOrd="6" destOrd="0" parTransId="{06CD6CFC-B0F0-44F5-9C2C-BC545691FCE8}" sibTransId="{F9813F67-1116-417B-93E8-1B57ECA1F825}"/>
    <dgm:cxn modelId="{4BBCAC4C-013B-4119-80F4-8C650701451E}" type="presOf" srcId="{E4A0C30D-0E79-4FAA-85C8-FEB591D9A62D}" destId="{83586EE1-6313-4EE6-80CD-7D95BB0E97F2}" srcOrd="0" destOrd="0" presId="urn:microsoft.com/office/officeart/2005/8/layout/default"/>
    <dgm:cxn modelId="{0F90E87E-72FF-4C7B-8EB5-F84080412965}" type="presOf" srcId="{AD4BC24C-F412-4C82-8ABE-AC69839624FC}" destId="{F0B839A2-50BE-43D3-A354-7604437C8F80}" srcOrd="0" destOrd="0" presId="urn:microsoft.com/office/officeart/2005/8/layout/default"/>
    <dgm:cxn modelId="{2943208F-C47D-448B-986D-BD606052B7AE}" type="presOf" srcId="{D59F04DF-9455-424D-8896-680FA713E714}" destId="{338E07B3-7578-4F62-82B9-8FA0C6D6B924}" srcOrd="0" destOrd="0" presId="urn:microsoft.com/office/officeart/2005/8/layout/default"/>
    <dgm:cxn modelId="{24CABB95-CA3D-4986-BF5D-0CBEDB975445}" type="presOf" srcId="{F41B19F4-B85C-481F-9A95-F4A2785E3FEF}" destId="{35BAEB29-1A50-4973-8EB6-D80D6515C8B5}" srcOrd="0" destOrd="0" presId="urn:microsoft.com/office/officeart/2005/8/layout/default"/>
    <dgm:cxn modelId="{66FEF698-680F-488A-91AA-5D91FD34537E}" type="presOf" srcId="{017BEF1C-457D-4B59-8F15-67BD1C52D0BB}" destId="{6308DF68-EE94-406F-89AD-69310EF978F6}" srcOrd="0" destOrd="0" presId="urn:microsoft.com/office/officeart/2005/8/layout/default"/>
    <dgm:cxn modelId="{C2335D9A-0C67-4B17-A6E0-516B45F05787}" srcId="{2846475D-2E3F-4AB8-B056-4A89692EAFA9}" destId="{11A08E9E-60CF-4269-A195-ED04179C764C}" srcOrd="8" destOrd="0" parTransId="{43BEC56A-FCB5-4F8E-A896-1C61FF62E7BB}" sibTransId="{279DF538-5A54-4CBB-B9FB-2F4556CC6643}"/>
    <dgm:cxn modelId="{228CCA9A-230F-403B-98C0-CE467E99843B}" srcId="{2846475D-2E3F-4AB8-B056-4A89692EAFA9}" destId="{017BEF1C-457D-4B59-8F15-67BD1C52D0BB}" srcOrd="5" destOrd="0" parTransId="{D0F6E07A-8993-460C-A460-3E63929905D5}" sibTransId="{8D374085-79BC-467E-98E7-115415408F6F}"/>
    <dgm:cxn modelId="{76E8B5A1-3785-49FA-8121-9F8E69449B24}" srcId="{2846475D-2E3F-4AB8-B056-4A89692EAFA9}" destId="{E4A0C30D-0E79-4FAA-85C8-FEB591D9A62D}" srcOrd="3" destOrd="0" parTransId="{15E93B44-E0EF-4CEE-8A52-24929628FE24}" sibTransId="{B25FC0AE-1D55-4EDF-8BFA-237CE0104A14}"/>
    <dgm:cxn modelId="{48D256B8-BE62-404B-B570-F23D3BFAD203}" type="presOf" srcId="{9E48FBE4-1E66-47C7-9320-E3D62F63A46C}" destId="{B5C83D51-18CD-40C7-8336-2A66F6D645B2}" srcOrd="0" destOrd="0" presId="urn:microsoft.com/office/officeart/2005/8/layout/default"/>
    <dgm:cxn modelId="{ADD73CC9-403D-46E7-BC99-6905C50654F8}" type="presOf" srcId="{11A08E9E-60CF-4269-A195-ED04179C764C}" destId="{10B074B5-CC3A-467D-B32A-5624EC92B5E4}" srcOrd="0" destOrd="0" presId="urn:microsoft.com/office/officeart/2005/8/layout/default"/>
    <dgm:cxn modelId="{E28A08D2-AFD0-42E4-B877-C624E964BD6D}" type="presOf" srcId="{2846475D-2E3F-4AB8-B056-4A89692EAFA9}" destId="{CC67E601-51AE-481C-88B1-2F78492B5BF4}" srcOrd="0" destOrd="0" presId="urn:microsoft.com/office/officeart/2005/8/layout/default"/>
    <dgm:cxn modelId="{669786D7-8193-49EC-B23C-386385CC1F04}" srcId="{2846475D-2E3F-4AB8-B056-4A89692EAFA9}" destId="{F41B19F4-B85C-481F-9A95-F4A2785E3FEF}" srcOrd="2" destOrd="0" parTransId="{23FDC007-F886-45E7-BAB0-32A49A66EF1A}" sibTransId="{30A2A482-AD5D-45D4-984C-896CA76247B3}"/>
    <dgm:cxn modelId="{1D1E36FF-1F07-420A-841E-32606BE9A25A}" srcId="{2846475D-2E3F-4AB8-B056-4A89692EAFA9}" destId="{9E48FBE4-1E66-47C7-9320-E3D62F63A46C}" srcOrd="9" destOrd="0" parTransId="{7A303AFC-B4DB-49B1-8042-813F8D67DB86}" sibTransId="{1466CCC1-EF6D-4725-8C68-1D6592FD4C29}"/>
    <dgm:cxn modelId="{30E342EF-DA13-46C5-8421-9B1E47DFA768}" type="presParOf" srcId="{CC67E601-51AE-481C-88B1-2F78492B5BF4}" destId="{F0B839A2-50BE-43D3-A354-7604437C8F80}" srcOrd="0" destOrd="0" presId="urn:microsoft.com/office/officeart/2005/8/layout/default"/>
    <dgm:cxn modelId="{F90F9DEA-5C2F-434D-BEAE-668496AC4154}" type="presParOf" srcId="{CC67E601-51AE-481C-88B1-2F78492B5BF4}" destId="{C53B2E9F-E402-4133-A953-C35E2703B7C8}" srcOrd="1" destOrd="0" presId="urn:microsoft.com/office/officeart/2005/8/layout/default"/>
    <dgm:cxn modelId="{413489B2-4646-4BD6-A32A-B52E309438E4}" type="presParOf" srcId="{CC67E601-51AE-481C-88B1-2F78492B5BF4}" destId="{682E2AAD-46BB-42EC-85E1-44359B7A74E3}" srcOrd="2" destOrd="0" presId="urn:microsoft.com/office/officeart/2005/8/layout/default"/>
    <dgm:cxn modelId="{E7441920-71C2-439D-BD1F-C08371812402}" type="presParOf" srcId="{CC67E601-51AE-481C-88B1-2F78492B5BF4}" destId="{C1940714-5990-4045-A69F-B2A47A154B34}" srcOrd="3" destOrd="0" presId="urn:microsoft.com/office/officeart/2005/8/layout/default"/>
    <dgm:cxn modelId="{51F7CCEE-B959-4438-AECF-898F718ABBA6}" type="presParOf" srcId="{CC67E601-51AE-481C-88B1-2F78492B5BF4}" destId="{35BAEB29-1A50-4973-8EB6-D80D6515C8B5}" srcOrd="4" destOrd="0" presId="urn:microsoft.com/office/officeart/2005/8/layout/default"/>
    <dgm:cxn modelId="{7C20C38B-1734-4F6A-AA3A-9B15A8C65D6A}" type="presParOf" srcId="{CC67E601-51AE-481C-88B1-2F78492B5BF4}" destId="{5BB4661A-2D37-488B-8D31-FDC64C032A9A}" srcOrd="5" destOrd="0" presId="urn:microsoft.com/office/officeart/2005/8/layout/default"/>
    <dgm:cxn modelId="{B4B5D552-FDCD-4BC7-A96A-389373650F90}" type="presParOf" srcId="{CC67E601-51AE-481C-88B1-2F78492B5BF4}" destId="{83586EE1-6313-4EE6-80CD-7D95BB0E97F2}" srcOrd="6" destOrd="0" presId="urn:microsoft.com/office/officeart/2005/8/layout/default"/>
    <dgm:cxn modelId="{E565C7D6-65D0-4590-9036-F7A3B49E3751}" type="presParOf" srcId="{CC67E601-51AE-481C-88B1-2F78492B5BF4}" destId="{2D563E41-3FAF-4FD1-AA23-94490CB006BF}" srcOrd="7" destOrd="0" presId="urn:microsoft.com/office/officeart/2005/8/layout/default"/>
    <dgm:cxn modelId="{08207D87-478D-48D7-8252-487783B7128D}" type="presParOf" srcId="{CC67E601-51AE-481C-88B1-2F78492B5BF4}" destId="{338E07B3-7578-4F62-82B9-8FA0C6D6B924}" srcOrd="8" destOrd="0" presId="urn:microsoft.com/office/officeart/2005/8/layout/default"/>
    <dgm:cxn modelId="{357FB377-3B3B-466B-A9EA-656CDE41DE3F}" type="presParOf" srcId="{CC67E601-51AE-481C-88B1-2F78492B5BF4}" destId="{1464D701-FCEA-427B-8C7B-4D186A9AE9C4}" srcOrd="9" destOrd="0" presId="urn:microsoft.com/office/officeart/2005/8/layout/default"/>
    <dgm:cxn modelId="{9F50F612-550B-4094-9EFA-529855941C62}" type="presParOf" srcId="{CC67E601-51AE-481C-88B1-2F78492B5BF4}" destId="{6308DF68-EE94-406F-89AD-69310EF978F6}" srcOrd="10" destOrd="0" presId="urn:microsoft.com/office/officeart/2005/8/layout/default"/>
    <dgm:cxn modelId="{50A9E8F5-069C-46A1-913B-68CD4B1F9488}" type="presParOf" srcId="{CC67E601-51AE-481C-88B1-2F78492B5BF4}" destId="{CABB18C9-066C-4FB3-A85B-EB908AE8C996}" srcOrd="11" destOrd="0" presId="urn:microsoft.com/office/officeart/2005/8/layout/default"/>
    <dgm:cxn modelId="{82DABF57-1279-4113-8596-61AF29AEECFB}" type="presParOf" srcId="{CC67E601-51AE-481C-88B1-2F78492B5BF4}" destId="{B5470A10-2687-4C8E-9E9C-8B2015BB3CDC}" srcOrd="12" destOrd="0" presId="urn:microsoft.com/office/officeart/2005/8/layout/default"/>
    <dgm:cxn modelId="{78CB198C-0800-41B8-8730-57CEC3D4F4E7}" type="presParOf" srcId="{CC67E601-51AE-481C-88B1-2F78492B5BF4}" destId="{B303E367-D75A-4D9F-90A1-A5533D893D9A}" srcOrd="13" destOrd="0" presId="urn:microsoft.com/office/officeart/2005/8/layout/default"/>
    <dgm:cxn modelId="{911DD5EE-4487-4656-8DFA-385CA7510941}" type="presParOf" srcId="{CC67E601-51AE-481C-88B1-2F78492B5BF4}" destId="{23E7B518-C421-4B72-8298-CF852BADEE02}" srcOrd="14" destOrd="0" presId="urn:microsoft.com/office/officeart/2005/8/layout/default"/>
    <dgm:cxn modelId="{FF2F3FC1-F8CD-4FD9-A32B-AFFA82DD28E1}" type="presParOf" srcId="{CC67E601-51AE-481C-88B1-2F78492B5BF4}" destId="{8EDBA1FE-1DAE-4FDB-A835-E40329F1C858}" srcOrd="15" destOrd="0" presId="urn:microsoft.com/office/officeart/2005/8/layout/default"/>
    <dgm:cxn modelId="{697545C0-C4ED-4B07-959D-079ADE20F87D}" type="presParOf" srcId="{CC67E601-51AE-481C-88B1-2F78492B5BF4}" destId="{10B074B5-CC3A-467D-B32A-5624EC92B5E4}" srcOrd="16" destOrd="0" presId="urn:microsoft.com/office/officeart/2005/8/layout/default"/>
    <dgm:cxn modelId="{E5FA1A6A-D7B1-4E95-931E-226E130E2F7F}" type="presParOf" srcId="{CC67E601-51AE-481C-88B1-2F78492B5BF4}" destId="{13ABA32C-A0E4-4D04-B7DA-36F6363F3DEB}" srcOrd="17" destOrd="0" presId="urn:microsoft.com/office/officeart/2005/8/layout/default"/>
    <dgm:cxn modelId="{6F0B1C19-F37A-47D7-91A3-434A81507CC0}" type="presParOf" srcId="{CC67E601-51AE-481C-88B1-2F78492B5BF4}" destId="{B5C83D51-18CD-40C7-8336-2A66F6D645B2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A8C8DA-26F2-45FB-AB11-877B1F03CFA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l-PL"/>
        </a:p>
      </dgm:t>
    </dgm:pt>
    <dgm:pt modelId="{349BAD0F-7F04-476D-9FD0-280DA5DCBA01}">
      <dgm:prSet/>
      <dgm:spPr/>
      <dgm:t>
        <a:bodyPr/>
        <a:lstStyle/>
        <a:p>
          <a:pPr algn="ctr"/>
          <a:r>
            <a:rPr lang="pl-PL" dirty="0"/>
            <a:t>Misja</a:t>
          </a:r>
        </a:p>
      </dgm:t>
    </dgm:pt>
    <dgm:pt modelId="{4D033B17-A3B1-4070-BF24-5B58EF59D087}" type="parTrans" cxnId="{02182B00-ECFB-4835-B0FE-FA72568FE1CF}">
      <dgm:prSet/>
      <dgm:spPr/>
      <dgm:t>
        <a:bodyPr/>
        <a:lstStyle/>
        <a:p>
          <a:endParaRPr lang="pl-PL"/>
        </a:p>
      </dgm:t>
    </dgm:pt>
    <dgm:pt modelId="{49D04173-AEE2-435D-8F72-F4CC9686C362}" type="sibTrans" cxnId="{02182B00-ECFB-4835-B0FE-FA72568FE1CF}">
      <dgm:prSet/>
      <dgm:spPr/>
      <dgm:t>
        <a:bodyPr/>
        <a:lstStyle/>
        <a:p>
          <a:endParaRPr lang="pl-PL"/>
        </a:p>
      </dgm:t>
    </dgm:pt>
    <dgm:pt modelId="{5FD71557-3765-4313-9F5E-79EE84B41913}" type="pres">
      <dgm:prSet presAssocID="{3EA8C8DA-26F2-45FB-AB11-877B1F03CFA0}" presName="linear" presStyleCnt="0">
        <dgm:presLayoutVars>
          <dgm:animLvl val="lvl"/>
          <dgm:resizeHandles val="exact"/>
        </dgm:presLayoutVars>
      </dgm:prSet>
      <dgm:spPr/>
    </dgm:pt>
    <dgm:pt modelId="{EFF1BB7E-8699-4233-9D96-90E3212F35B4}" type="pres">
      <dgm:prSet presAssocID="{349BAD0F-7F04-476D-9FD0-280DA5DCBA01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02182B00-ECFB-4835-B0FE-FA72568FE1CF}" srcId="{3EA8C8DA-26F2-45FB-AB11-877B1F03CFA0}" destId="{349BAD0F-7F04-476D-9FD0-280DA5DCBA01}" srcOrd="0" destOrd="0" parTransId="{4D033B17-A3B1-4070-BF24-5B58EF59D087}" sibTransId="{49D04173-AEE2-435D-8F72-F4CC9686C362}"/>
    <dgm:cxn modelId="{BBDC7B30-D592-4C03-B272-B4A01408531A}" type="presOf" srcId="{3EA8C8DA-26F2-45FB-AB11-877B1F03CFA0}" destId="{5FD71557-3765-4313-9F5E-79EE84B41913}" srcOrd="0" destOrd="0" presId="urn:microsoft.com/office/officeart/2005/8/layout/vList2"/>
    <dgm:cxn modelId="{93A8FB9E-1C23-4BDA-B7B9-B594F29839CE}" type="presOf" srcId="{349BAD0F-7F04-476D-9FD0-280DA5DCBA01}" destId="{EFF1BB7E-8699-4233-9D96-90E3212F35B4}" srcOrd="0" destOrd="0" presId="urn:microsoft.com/office/officeart/2005/8/layout/vList2"/>
    <dgm:cxn modelId="{F450E85F-0131-42F7-9906-B8A9467761BE}" type="presParOf" srcId="{5FD71557-3765-4313-9F5E-79EE84B41913}" destId="{EFF1BB7E-8699-4233-9D96-90E3212F35B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76356AC-B44F-4AF6-9C5D-821202E5F62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DF3307-4B41-47DB-893C-7425529AC5F3}">
      <dgm:prSet/>
      <dgm:spPr/>
      <dgm:t>
        <a:bodyPr/>
        <a:lstStyle/>
        <a:p>
          <a:r>
            <a:rPr lang="pl-PL" b="1" dirty="0"/>
            <a:t>Naszą misją jest zbudowanie pozytywnego wizerunku miasta jako ośrodka ponadlokalnego, w oparciu o konstruktywny dialog wszystkich grup działających na rzecz jego zrównoważonego rozwoju.</a:t>
          </a:r>
          <a:endParaRPr lang="en-US" dirty="0"/>
        </a:p>
      </dgm:t>
    </dgm:pt>
    <dgm:pt modelId="{6711D835-D47A-48D5-9DE1-4D39E5EE7AA3}" type="parTrans" cxnId="{135F6512-6082-4399-8EC7-A58A9282F272}">
      <dgm:prSet/>
      <dgm:spPr/>
      <dgm:t>
        <a:bodyPr/>
        <a:lstStyle/>
        <a:p>
          <a:endParaRPr lang="en-US"/>
        </a:p>
      </dgm:t>
    </dgm:pt>
    <dgm:pt modelId="{6EE774C8-BD79-47FE-A5D3-E16BB61D2A6E}" type="sibTrans" cxnId="{135F6512-6082-4399-8EC7-A58A9282F272}">
      <dgm:prSet/>
      <dgm:spPr/>
      <dgm:t>
        <a:bodyPr/>
        <a:lstStyle/>
        <a:p>
          <a:endParaRPr lang="en-US"/>
        </a:p>
      </dgm:t>
    </dgm:pt>
    <dgm:pt modelId="{99314C79-A6E5-45CB-835A-13BB6F1DCCA4}" type="pres">
      <dgm:prSet presAssocID="{D76356AC-B44F-4AF6-9C5D-821202E5F62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F1DFCB0-14C9-4FB3-BEE0-C73FCCA21E91}" type="pres">
      <dgm:prSet presAssocID="{5DDF3307-4B41-47DB-893C-7425529AC5F3}" presName="hierRoot1" presStyleCnt="0"/>
      <dgm:spPr/>
    </dgm:pt>
    <dgm:pt modelId="{1C99322E-E215-4ED2-B39A-6D2C9A5E0B6F}" type="pres">
      <dgm:prSet presAssocID="{5DDF3307-4B41-47DB-893C-7425529AC5F3}" presName="composite" presStyleCnt="0"/>
      <dgm:spPr/>
    </dgm:pt>
    <dgm:pt modelId="{01C936EF-3E7D-4D68-8E08-FA21572A9604}" type="pres">
      <dgm:prSet presAssocID="{5DDF3307-4B41-47DB-893C-7425529AC5F3}" presName="background" presStyleLbl="node0" presStyleIdx="0" presStyleCnt="1"/>
      <dgm:spPr/>
    </dgm:pt>
    <dgm:pt modelId="{3FEE50BB-9BBE-4B85-9B19-058A8DB221F2}" type="pres">
      <dgm:prSet presAssocID="{5DDF3307-4B41-47DB-893C-7425529AC5F3}" presName="text" presStyleLbl="fgAcc0" presStyleIdx="0" presStyleCnt="1">
        <dgm:presLayoutVars>
          <dgm:chPref val="3"/>
        </dgm:presLayoutVars>
      </dgm:prSet>
      <dgm:spPr/>
    </dgm:pt>
    <dgm:pt modelId="{CF672342-7743-4CB8-8C7C-8042658EF81A}" type="pres">
      <dgm:prSet presAssocID="{5DDF3307-4B41-47DB-893C-7425529AC5F3}" presName="hierChild2" presStyleCnt="0"/>
      <dgm:spPr/>
    </dgm:pt>
  </dgm:ptLst>
  <dgm:cxnLst>
    <dgm:cxn modelId="{135F6512-6082-4399-8EC7-A58A9282F272}" srcId="{D76356AC-B44F-4AF6-9C5D-821202E5F62F}" destId="{5DDF3307-4B41-47DB-893C-7425529AC5F3}" srcOrd="0" destOrd="0" parTransId="{6711D835-D47A-48D5-9DE1-4D39E5EE7AA3}" sibTransId="{6EE774C8-BD79-47FE-A5D3-E16BB61D2A6E}"/>
    <dgm:cxn modelId="{505D404E-610F-475D-A37D-AB19157F236B}" type="presOf" srcId="{D76356AC-B44F-4AF6-9C5D-821202E5F62F}" destId="{99314C79-A6E5-45CB-835A-13BB6F1DCCA4}" srcOrd="0" destOrd="0" presId="urn:microsoft.com/office/officeart/2005/8/layout/hierarchy1"/>
    <dgm:cxn modelId="{85C47AF9-E0EF-4314-9D3B-D4C7E5D4ACB7}" type="presOf" srcId="{5DDF3307-4B41-47DB-893C-7425529AC5F3}" destId="{3FEE50BB-9BBE-4B85-9B19-058A8DB221F2}" srcOrd="0" destOrd="0" presId="urn:microsoft.com/office/officeart/2005/8/layout/hierarchy1"/>
    <dgm:cxn modelId="{82B1922C-FD16-481C-9104-4ECFBACD1CEB}" type="presParOf" srcId="{99314C79-A6E5-45CB-835A-13BB6F1DCCA4}" destId="{4F1DFCB0-14C9-4FB3-BEE0-C73FCCA21E91}" srcOrd="0" destOrd="0" presId="urn:microsoft.com/office/officeart/2005/8/layout/hierarchy1"/>
    <dgm:cxn modelId="{8ADE1BA1-B22F-434E-9D0B-A47125E5EB41}" type="presParOf" srcId="{4F1DFCB0-14C9-4FB3-BEE0-C73FCCA21E91}" destId="{1C99322E-E215-4ED2-B39A-6D2C9A5E0B6F}" srcOrd="0" destOrd="0" presId="urn:microsoft.com/office/officeart/2005/8/layout/hierarchy1"/>
    <dgm:cxn modelId="{EA90F237-1A94-472C-B354-B4B2311FB8DE}" type="presParOf" srcId="{1C99322E-E215-4ED2-B39A-6D2C9A5E0B6F}" destId="{01C936EF-3E7D-4D68-8E08-FA21572A9604}" srcOrd="0" destOrd="0" presId="urn:microsoft.com/office/officeart/2005/8/layout/hierarchy1"/>
    <dgm:cxn modelId="{0DC8DA31-FE80-47D9-9ED2-B0C4BBD548ED}" type="presParOf" srcId="{1C99322E-E215-4ED2-B39A-6D2C9A5E0B6F}" destId="{3FEE50BB-9BBE-4B85-9B19-058A8DB221F2}" srcOrd="1" destOrd="0" presId="urn:microsoft.com/office/officeart/2005/8/layout/hierarchy1"/>
    <dgm:cxn modelId="{C163BA8B-9A8F-435D-9EE7-47752870748A}" type="presParOf" srcId="{4F1DFCB0-14C9-4FB3-BEE0-C73FCCA21E91}" destId="{CF672342-7743-4CB8-8C7C-8042658EF81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875D6BA-2726-443D-9D57-AA453B741BE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l-PL"/>
        </a:p>
      </dgm:t>
    </dgm:pt>
    <dgm:pt modelId="{B64EE021-0C21-4923-94B8-82CF115B3A1B}">
      <dgm:prSet/>
      <dgm:spPr/>
      <dgm:t>
        <a:bodyPr/>
        <a:lstStyle/>
        <a:p>
          <a:pPr algn="ctr"/>
          <a:r>
            <a:rPr lang="pl-PL"/>
            <a:t>Wizja </a:t>
          </a:r>
        </a:p>
      </dgm:t>
    </dgm:pt>
    <dgm:pt modelId="{AE1E8C0E-E63E-43A3-A6C8-ADB9A2FBA297}" type="parTrans" cxnId="{76D92326-9E55-416A-9EEB-94B38F7199A0}">
      <dgm:prSet/>
      <dgm:spPr/>
      <dgm:t>
        <a:bodyPr/>
        <a:lstStyle/>
        <a:p>
          <a:endParaRPr lang="pl-PL"/>
        </a:p>
      </dgm:t>
    </dgm:pt>
    <dgm:pt modelId="{07CBEAC4-172D-46F1-A155-5E8575D841C6}" type="sibTrans" cxnId="{76D92326-9E55-416A-9EEB-94B38F7199A0}">
      <dgm:prSet/>
      <dgm:spPr/>
      <dgm:t>
        <a:bodyPr/>
        <a:lstStyle/>
        <a:p>
          <a:endParaRPr lang="pl-PL"/>
        </a:p>
      </dgm:t>
    </dgm:pt>
    <dgm:pt modelId="{22179D63-8E9A-4D6C-9E31-B460683F3144}" type="pres">
      <dgm:prSet presAssocID="{4875D6BA-2726-443D-9D57-AA453B741BE2}" presName="linear" presStyleCnt="0">
        <dgm:presLayoutVars>
          <dgm:animLvl val="lvl"/>
          <dgm:resizeHandles val="exact"/>
        </dgm:presLayoutVars>
      </dgm:prSet>
      <dgm:spPr/>
    </dgm:pt>
    <dgm:pt modelId="{9EC81B82-2EB3-43ED-A97F-85BDCF1E23DF}" type="pres">
      <dgm:prSet presAssocID="{B64EE021-0C21-4923-94B8-82CF115B3A1B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52C79C10-999A-4A9C-89C2-E0867EED07D1}" type="presOf" srcId="{4875D6BA-2726-443D-9D57-AA453B741BE2}" destId="{22179D63-8E9A-4D6C-9E31-B460683F3144}" srcOrd="0" destOrd="0" presId="urn:microsoft.com/office/officeart/2005/8/layout/vList2"/>
    <dgm:cxn modelId="{76D92326-9E55-416A-9EEB-94B38F7199A0}" srcId="{4875D6BA-2726-443D-9D57-AA453B741BE2}" destId="{B64EE021-0C21-4923-94B8-82CF115B3A1B}" srcOrd="0" destOrd="0" parTransId="{AE1E8C0E-E63E-43A3-A6C8-ADB9A2FBA297}" sibTransId="{07CBEAC4-172D-46F1-A155-5E8575D841C6}"/>
    <dgm:cxn modelId="{C27309F1-42E5-4C72-93EA-B7CA5E8AE930}" type="presOf" srcId="{B64EE021-0C21-4923-94B8-82CF115B3A1B}" destId="{9EC81B82-2EB3-43ED-A97F-85BDCF1E23DF}" srcOrd="0" destOrd="0" presId="urn:microsoft.com/office/officeart/2005/8/layout/vList2"/>
    <dgm:cxn modelId="{65C7CC2C-2C52-4A02-91A9-598F14318E33}" type="presParOf" srcId="{22179D63-8E9A-4D6C-9E31-B460683F3144}" destId="{9EC81B82-2EB3-43ED-A97F-85BDCF1E23D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1B0CA6C-CA41-4054-A9C3-62B21B0D99F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360BBA6-EB67-49DB-A1BD-EBF85ABD9935}">
      <dgm:prSet/>
      <dgm:spPr/>
      <dgm:t>
        <a:bodyPr/>
        <a:lstStyle/>
        <a:p>
          <a:pPr algn="ctr"/>
          <a:r>
            <a:rPr lang="pl-PL" dirty="0"/>
            <a:t>Kędzierzyn-Koźle w 2030 roku jest miastem ekologicznym </a:t>
          </a:r>
          <a:br>
            <a:rPr lang="pl-PL" dirty="0"/>
          </a:br>
          <a:r>
            <a:rPr lang="pl-PL" dirty="0"/>
            <a:t>i innowacyjnym, kreowanym przez mieszkańców cieszących się </a:t>
          </a:r>
          <a:br>
            <a:rPr lang="pl-PL" dirty="0"/>
          </a:br>
          <a:r>
            <a:rPr lang="pl-PL" dirty="0"/>
            <a:t>z wysokiej jakości oferty pracy, nauki i czasu wolnego. </a:t>
          </a:r>
        </a:p>
      </dgm:t>
    </dgm:pt>
    <dgm:pt modelId="{22A0A087-6F8D-4E58-8FB1-5E88A76BF7C6}" type="parTrans" cxnId="{05AF41BF-C2F4-4DA8-BF71-4DC0E5BD2B04}">
      <dgm:prSet/>
      <dgm:spPr/>
      <dgm:t>
        <a:bodyPr/>
        <a:lstStyle/>
        <a:p>
          <a:endParaRPr lang="pl-PL"/>
        </a:p>
      </dgm:t>
    </dgm:pt>
    <dgm:pt modelId="{B00C9384-8D12-41AC-A1AE-5FD38252F898}" type="sibTrans" cxnId="{05AF41BF-C2F4-4DA8-BF71-4DC0E5BD2B04}">
      <dgm:prSet/>
      <dgm:spPr/>
      <dgm:t>
        <a:bodyPr/>
        <a:lstStyle/>
        <a:p>
          <a:endParaRPr lang="pl-PL"/>
        </a:p>
      </dgm:t>
    </dgm:pt>
    <dgm:pt modelId="{D3A0BFCC-C87F-4B92-A59D-0468C2A73593}">
      <dgm:prSet/>
      <dgm:spPr/>
      <dgm:t>
        <a:bodyPr/>
        <a:lstStyle/>
        <a:p>
          <a:pPr algn="ctr"/>
          <a:r>
            <a:rPr lang="pl-PL" dirty="0"/>
            <a:t>Jesteśmy miastem świadomym zmian klimatycznych </a:t>
          </a:r>
          <a:br>
            <a:rPr lang="pl-PL" dirty="0"/>
          </a:br>
          <a:r>
            <a:rPr lang="pl-PL" dirty="0"/>
            <a:t>i demograficznych. Dziedzictwo przemysłowe oraz walory przyrodniczo-kulturowe są dumą lokalnej społeczności, utożsamiającej się z miastem.</a:t>
          </a:r>
        </a:p>
      </dgm:t>
    </dgm:pt>
    <dgm:pt modelId="{692B964F-F7B0-4742-858B-33F3A1698C9B}" type="parTrans" cxnId="{68E473A8-0CB6-421F-B6FE-92D7B3191718}">
      <dgm:prSet/>
      <dgm:spPr/>
      <dgm:t>
        <a:bodyPr/>
        <a:lstStyle/>
        <a:p>
          <a:endParaRPr lang="pl-PL"/>
        </a:p>
      </dgm:t>
    </dgm:pt>
    <dgm:pt modelId="{7E0F1347-6039-418D-BF8B-8347A3B33B54}" type="sibTrans" cxnId="{68E473A8-0CB6-421F-B6FE-92D7B3191718}">
      <dgm:prSet/>
      <dgm:spPr/>
      <dgm:t>
        <a:bodyPr/>
        <a:lstStyle/>
        <a:p>
          <a:endParaRPr lang="pl-PL"/>
        </a:p>
      </dgm:t>
    </dgm:pt>
    <dgm:pt modelId="{61AE2CDA-6C8E-44E8-9108-BE00846D012D}" type="pres">
      <dgm:prSet presAssocID="{C1B0CA6C-CA41-4054-A9C3-62B21B0D99F4}" presName="linear" presStyleCnt="0">
        <dgm:presLayoutVars>
          <dgm:animLvl val="lvl"/>
          <dgm:resizeHandles val="exact"/>
        </dgm:presLayoutVars>
      </dgm:prSet>
      <dgm:spPr/>
    </dgm:pt>
    <dgm:pt modelId="{D70602AB-2CF6-4FBD-908A-C970C9E2BA71}" type="pres">
      <dgm:prSet presAssocID="{1360BBA6-EB67-49DB-A1BD-EBF85ABD993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C7B2B36-CDD8-4D17-8F55-C82EF400E047}" type="pres">
      <dgm:prSet presAssocID="{B00C9384-8D12-41AC-A1AE-5FD38252F898}" presName="spacer" presStyleCnt="0"/>
      <dgm:spPr/>
    </dgm:pt>
    <dgm:pt modelId="{D1BBE9C7-0EFB-4549-8B2C-AD543DC9E992}" type="pres">
      <dgm:prSet presAssocID="{D3A0BFCC-C87F-4B92-A59D-0468C2A73593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EED4B711-5EB6-427E-BC68-1021AF32D40A}" type="presOf" srcId="{C1B0CA6C-CA41-4054-A9C3-62B21B0D99F4}" destId="{61AE2CDA-6C8E-44E8-9108-BE00846D012D}" srcOrd="0" destOrd="0" presId="urn:microsoft.com/office/officeart/2005/8/layout/vList2"/>
    <dgm:cxn modelId="{368BCA37-8FBE-40B9-8C0F-5E80FB68AD57}" type="presOf" srcId="{D3A0BFCC-C87F-4B92-A59D-0468C2A73593}" destId="{D1BBE9C7-0EFB-4549-8B2C-AD543DC9E992}" srcOrd="0" destOrd="0" presId="urn:microsoft.com/office/officeart/2005/8/layout/vList2"/>
    <dgm:cxn modelId="{3CD00739-9558-4ADF-8A7C-54417A2B8E53}" type="presOf" srcId="{1360BBA6-EB67-49DB-A1BD-EBF85ABD9935}" destId="{D70602AB-2CF6-4FBD-908A-C970C9E2BA71}" srcOrd="0" destOrd="0" presId="urn:microsoft.com/office/officeart/2005/8/layout/vList2"/>
    <dgm:cxn modelId="{68E473A8-0CB6-421F-B6FE-92D7B3191718}" srcId="{C1B0CA6C-CA41-4054-A9C3-62B21B0D99F4}" destId="{D3A0BFCC-C87F-4B92-A59D-0468C2A73593}" srcOrd="1" destOrd="0" parTransId="{692B964F-F7B0-4742-858B-33F3A1698C9B}" sibTransId="{7E0F1347-6039-418D-BF8B-8347A3B33B54}"/>
    <dgm:cxn modelId="{05AF41BF-C2F4-4DA8-BF71-4DC0E5BD2B04}" srcId="{C1B0CA6C-CA41-4054-A9C3-62B21B0D99F4}" destId="{1360BBA6-EB67-49DB-A1BD-EBF85ABD9935}" srcOrd="0" destOrd="0" parTransId="{22A0A087-6F8D-4E58-8FB1-5E88A76BF7C6}" sibTransId="{B00C9384-8D12-41AC-A1AE-5FD38252F898}"/>
    <dgm:cxn modelId="{C30F465A-DC64-4351-B986-82B438459959}" type="presParOf" srcId="{61AE2CDA-6C8E-44E8-9108-BE00846D012D}" destId="{D70602AB-2CF6-4FBD-908A-C970C9E2BA71}" srcOrd="0" destOrd="0" presId="urn:microsoft.com/office/officeart/2005/8/layout/vList2"/>
    <dgm:cxn modelId="{60A15EDA-1128-467C-91E9-6418EFA63CE1}" type="presParOf" srcId="{61AE2CDA-6C8E-44E8-9108-BE00846D012D}" destId="{5C7B2B36-CDD8-4D17-8F55-C82EF400E047}" srcOrd="1" destOrd="0" presId="urn:microsoft.com/office/officeart/2005/8/layout/vList2"/>
    <dgm:cxn modelId="{BF37ADD3-3A9C-49EB-A8AF-D73E5EF66033}" type="presParOf" srcId="{61AE2CDA-6C8E-44E8-9108-BE00846D012D}" destId="{D1BBE9C7-0EFB-4549-8B2C-AD543DC9E99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9153321-FFE3-448E-838C-BFA2B1E3557C}" type="doc">
      <dgm:prSet loTypeId="urn:microsoft.com/office/officeart/2005/8/layout/hierarchy4" loCatId="hierarchy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pl-PL"/>
        </a:p>
      </dgm:t>
    </dgm:pt>
    <dgm:pt modelId="{F470800D-2EEA-4A6F-B6D3-D81A4E093FF9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pl-PL" sz="1600" b="1"/>
            <a:t>Cel strategiczny 3. </a:t>
          </a:r>
          <a:br>
            <a:rPr lang="pl-PL" sz="1600" b="1"/>
          </a:br>
          <a:r>
            <a:rPr lang="pl-PL" sz="1600" b="1"/>
            <a:t>Rozwinięta innowacyjna gospodarka oraz usługi miasta oparte na nowoczesnych technologiach. </a:t>
          </a:r>
          <a:endParaRPr lang="pl-PL" sz="1600"/>
        </a:p>
      </dgm:t>
    </dgm:pt>
    <dgm:pt modelId="{1F47F080-BE8E-4201-A228-16B3AB014D52}" type="parTrans" cxnId="{C6B8D06E-745F-4E22-A2B4-E21D64BE4970}">
      <dgm:prSet/>
      <dgm:spPr/>
      <dgm:t>
        <a:bodyPr/>
        <a:lstStyle/>
        <a:p>
          <a:endParaRPr lang="pl-PL" sz="1600">
            <a:solidFill>
              <a:sysClr val="windowText" lastClr="000000"/>
            </a:solidFill>
          </a:endParaRPr>
        </a:p>
      </dgm:t>
    </dgm:pt>
    <dgm:pt modelId="{D951F4B1-16D9-415C-8C6E-4250E8FACF94}" type="sibTrans" cxnId="{C6B8D06E-745F-4E22-A2B4-E21D64BE4970}">
      <dgm:prSet/>
      <dgm:spPr/>
      <dgm:t>
        <a:bodyPr/>
        <a:lstStyle/>
        <a:p>
          <a:endParaRPr lang="pl-PL" sz="1600">
            <a:solidFill>
              <a:sysClr val="windowText" lastClr="000000"/>
            </a:solidFill>
          </a:endParaRPr>
        </a:p>
      </dgm:t>
    </dgm:pt>
    <dgm:pt modelId="{79A0E639-1F36-4E04-A72B-088094DAA2DA}">
      <dgm:prSet custT="1"/>
      <dgm:spPr>
        <a:solidFill>
          <a:schemeClr val="accent2"/>
        </a:solidFill>
      </dgm:spPr>
      <dgm:t>
        <a:bodyPr/>
        <a:lstStyle/>
        <a:p>
          <a:r>
            <a:rPr lang="pl-PL" sz="1600" b="1"/>
            <a:t>Priorytet 3.1. </a:t>
          </a:r>
          <a:br>
            <a:rPr lang="pl-PL" sz="1600" b="1"/>
          </a:br>
          <a:r>
            <a:rPr lang="pl-PL" sz="1600" b="1"/>
            <a:t>Nowe inwestycje i wzrost gospodarczy</a:t>
          </a:r>
          <a:endParaRPr lang="pl-PL" sz="1600"/>
        </a:p>
      </dgm:t>
    </dgm:pt>
    <dgm:pt modelId="{8803C5B8-86BA-4A25-B5F8-5732C7E0A7EC}" type="parTrans" cxnId="{05244523-12C2-4AEB-9DF2-4A7627104BCA}">
      <dgm:prSet/>
      <dgm:spPr/>
      <dgm:t>
        <a:bodyPr/>
        <a:lstStyle/>
        <a:p>
          <a:endParaRPr lang="pl-PL" sz="1600">
            <a:solidFill>
              <a:sysClr val="windowText" lastClr="000000"/>
            </a:solidFill>
          </a:endParaRPr>
        </a:p>
      </dgm:t>
    </dgm:pt>
    <dgm:pt modelId="{A23830BF-9525-4BAC-9F3C-678A5AE2346A}" type="sibTrans" cxnId="{05244523-12C2-4AEB-9DF2-4A7627104BCA}">
      <dgm:prSet/>
      <dgm:spPr/>
      <dgm:t>
        <a:bodyPr/>
        <a:lstStyle/>
        <a:p>
          <a:endParaRPr lang="pl-PL" sz="1600">
            <a:solidFill>
              <a:sysClr val="windowText" lastClr="000000"/>
            </a:solidFill>
          </a:endParaRPr>
        </a:p>
      </dgm:t>
    </dgm:pt>
    <dgm:pt modelId="{8639E727-5DE4-4086-A269-3E050B93BAEC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pl-PL" sz="1600" b="1"/>
            <a:t>Cel strategiczny 2. </a:t>
          </a:r>
          <a:br>
            <a:rPr lang="pl-PL" sz="1600" b="1"/>
          </a:br>
          <a:r>
            <a:rPr lang="pl-PL" sz="1600" b="1"/>
            <a:t>Nowy wizerunek miasta zielonego, ekologicznego </a:t>
          </a:r>
          <a:br>
            <a:rPr lang="pl-PL" sz="1600" b="1"/>
          </a:br>
          <a:r>
            <a:rPr lang="pl-PL" sz="1600" b="1"/>
            <a:t>i atrakcyjnego przestrzenie.</a:t>
          </a:r>
        </a:p>
      </dgm:t>
    </dgm:pt>
    <dgm:pt modelId="{2DCA5C70-0A79-463D-9710-E0A2ABD508C1}" type="parTrans" cxnId="{A9CC92C4-7C3D-4E7D-85AA-9E300F13D2F4}">
      <dgm:prSet/>
      <dgm:spPr/>
      <dgm:t>
        <a:bodyPr/>
        <a:lstStyle/>
        <a:p>
          <a:endParaRPr lang="pl-PL" sz="1600">
            <a:solidFill>
              <a:sysClr val="windowText" lastClr="000000"/>
            </a:solidFill>
          </a:endParaRPr>
        </a:p>
      </dgm:t>
    </dgm:pt>
    <dgm:pt modelId="{5B0C99F8-F64D-43CF-8ADF-A08F035F647E}" type="sibTrans" cxnId="{A9CC92C4-7C3D-4E7D-85AA-9E300F13D2F4}">
      <dgm:prSet/>
      <dgm:spPr/>
      <dgm:t>
        <a:bodyPr/>
        <a:lstStyle/>
        <a:p>
          <a:endParaRPr lang="pl-PL" sz="1600">
            <a:solidFill>
              <a:sysClr val="windowText" lastClr="000000"/>
            </a:solidFill>
          </a:endParaRPr>
        </a:p>
      </dgm:t>
    </dgm:pt>
    <dgm:pt modelId="{0F515590-8E21-46E2-8C08-BFAED5548A64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pl-PL" sz="1600" b="1"/>
            <a:t>Cel strategiczny 1. </a:t>
          </a:r>
          <a:br>
            <a:rPr lang="pl-PL" sz="1600" b="1"/>
          </a:br>
          <a:r>
            <a:rPr lang="pl-PL" sz="1600" b="1"/>
            <a:t>Rozwinięta współpraca </a:t>
          </a:r>
          <a:br>
            <a:rPr lang="pl-PL" sz="1600" b="1"/>
          </a:br>
          <a:r>
            <a:rPr lang="pl-PL" sz="1600" b="1"/>
            <a:t>i partnerstwo na rzecz rozwoju miasta i wspólnot lokalnych.</a:t>
          </a:r>
        </a:p>
      </dgm:t>
    </dgm:pt>
    <dgm:pt modelId="{53064EFE-0C2C-4A3D-A557-60DCDE764A31}" type="parTrans" cxnId="{BDFBF45B-4F8B-4C37-813B-FCBD4E1C985A}">
      <dgm:prSet/>
      <dgm:spPr/>
      <dgm:t>
        <a:bodyPr/>
        <a:lstStyle/>
        <a:p>
          <a:endParaRPr lang="pl-PL" sz="1600">
            <a:solidFill>
              <a:sysClr val="windowText" lastClr="000000"/>
            </a:solidFill>
          </a:endParaRPr>
        </a:p>
      </dgm:t>
    </dgm:pt>
    <dgm:pt modelId="{ACF1D164-25FC-47C3-8739-E8C0A0A2D484}" type="sibTrans" cxnId="{BDFBF45B-4F8B-4C37-813B-FCBD4E1C985A}">
      <dgm:prSet/>
      <dgm:spPr/>
      <dgm:t>
        <a:bodyPr/>
        <a:lstStyle/>
        <a:p>
          <a:endParaRPr lang="pl-PL" sz="1600">
            <a:solidFill>
              <a:sysClr val="windowText" lastClr="000000"/>
            </a:solidFill>
          </a:endParaRPr>
        </a:p>
      </dgm:t>
    </dgm:pt>
    <dgm:pt modelId="{11D180BC-E187-4B22-B05B-2C34C7998C27}">
      <dgm:prSet custT="1"/>
      <dgm:spPr>
        <a:solidFill>
          <a:schemeClr val="accent3"/>
        </a:solidFill>
      </dgm:spPr>
      <dgm:t>
        <a:bodyPr/>
        <a:lstStyle/>
        <a:p>
          <a:r>
            <a:rPr lang="pl-PL" sz="1600" b="1"/>
            <a:t>Priorytet 1.1. </a:t>
          </a:r>
          <a:br>
            <a:rPr lang="pl-PL" sz="1600" b="1"/>
          </a:br>
          <a:r>
            <a:rPr lang="pl-PL" sz="1600" b="1"/>
            <a:t>Silny ośrodek subregionalny.</a:t>
          </a:r>
          <a:endParaRPr lang="pl-PL" sz="1600"/>
        </a:p>
      </dgm:t>
    </dgm:pt>
    <dgm:pt modelId="{653D9B0E-2475-433B-895A-E13E50C342B8}" type="parTrans" cxnId="{FA34F0C3-F81E-48FE-874A-C2B2CE2FA00D}">
      <dgm:prSet/>
      <dgm:spPr/>
      <dgm:t>
        <a:bodyPr/>
        <a:lstStyle/>
        <a:p>
          <a:endParaRPr lang="pl-PL" sz="1600">
            <a:solidFill>
              <a:sysClr val="windowText" lastClr="000000"/>
            </a:solidFill>
          </a:endParaRPr>
        </a:p>
      </dgm:t>
    </dgm:pt>
    <dgm:pt modelId="{CC9A3AE8-1685-4530-A3ED-F0704DD40B3A}" type="sibTrans" cxnId="{FA34F0C3-F81E-48FE-874A-C2B2CE2FA00D}">
      <dgm:prSet/>
      <dgm:spPr/>
      <dgm:t>
        <a:bodyPr/>
        <a:lstStyle/>
        <a:p>
          <a:endParaRPr lang="pl-PL" sz="1600">
            <a:solidFill>
              <a:sysClr val="windowText" lastClr="000000"/>
            </a:solidFill>
          </a:endParaRPr>
        </a:p>
      </dgm:t>
    </dgm:pt>
    <dgm:pt modelId="{12F8B4AB-90DE-40C8-A84F-62ABF5475899}">
      <dgm:prSet custT="1"/>
      <dgm:spPr>
        <a:solidFill>
          <a:schemeClr val="accent3"/>
        </a:solidFill>
      </dgm:spPr>
      <dgm:t>
        <a:bodyPr/>
        <a:lstStyle/>
        <a:p>
          <a:r>
            <a:rPr lang="pl-PL" sz="1600" b="1"/>
            <a:t>Priorytet 1.2. </a:t>
          </a:r>
          <a:br>
            <a:rPr lang="pl-PL" sz="1600" b="1"/>
          </a:br>
          <a:r>
            <a:rPr lang="pl-PL" sz="1600" b="1"/>
            <a:t>Miasto aktywne </a:t>
          </a:r>
          <a:br>
            <a:rPr lang="pl-PL" sz="1600" b="1"/>
          </a:br>
          <a:r>
            <a:rPr lang="pl-PL" sz="1600" b="1"/>
            <a:t>i zintegrowane społecznie.</a:t>
          </a:r>
          <a:endParaRPr lang="pl-PL" sz="1600"/>
        </a:p>
      </dgm:t>
    </dgm:pt>
    <dgm:pt modelId="{0E1B1BBF-17BD-47DB-AAEF-418C00FC941F}" type="parTrans" cxnId="{F8BE85DE-8759-4A18-BAAA-1A12917B971B}">
      <dgm:prSet/>
      <dgm:spPr/>
      <dgm:t>
        <a:bodyPr/>
        <a:lstStyle/>
        <a:p>
          <a:endParaRPr lang="pl-PL" sz="1600">
            <a:solidFill>
              <a:sysClr val="windowText" lastClr="000000"/>
            </a:solidFill>
          </a:endParaRPr>
        </a:p>
      </dgm:t>
    </dgm:pt>
    <dgm:pt modelId="{390356C5-85AE-4172-B8FC-362556A3D90B}" type="sibTrans" cxnId="{F8BE85DE-8759-4A18-BAAA-1A12917B971B}">
      <dgm:prSet/>
      <dgm:spPr/>
      <dgm:t>
        <a:bodyPr/>
        <a:lstStyle/>
        <a:p>
          <a:endParaRPr lang="pl-PL" sz="1600">
            <a:solidFill>
              <a:sysClr val="windowText" lastClr="000000"/>
            </a:solidFill>
          </a:endParaRPr>
        </a:p>
      </dgm:t>
    </dgm:pt>
    <dgm:pt modelId="{A2FD36F0-8636-4851-B1BB-07D09B891C24}">
      <dgm:prSet custT="1"/>
      <dgm:spPr>
        <a:solidFill>
          <a:schemeClr val="accent4"/>
        </a:solidFill>
      </dgm:spPr>
      <dgm:t>
        <a:bodyPr/>
        <a:lstStyle/>
        <a:p>
          <a:r>
            <a:rPr lang="pl-PL" sz="1600" b="1"/>
            <a:t>Priorytet 2.2. </a:t>
          </a:r>
          <a:br>
            <a:rPr lang="pl-PL" sz="1600" b="1"/>
          </a:br>
          <a:r>
            <a:rPr lang="pl-PL" sz="1600" b="1"/>
            <a:t>Rozwinięta oferta mieszkaniowa.</a:t>
          </a:r>
          <a:endParaRPr lang="pl-PL" sz="1600"/>
        </a:p>
      </dgm:t>
    </dgm:pt>
    <dgm:pt modelId="{4E60FDEE-F181-4309-8A33-C7A407824DCA}" type="parTrans" cxnId="{5DE60D59-2CA9-446A-B3E9-23AB786F98F7}">
      <dgm:prSet/>
      <dgm:spPr/>
      <dgm:t>
        <a:bodyPr/>
        <a:lstStyle/>
        <a:p>
          <a:endParaRPr lang="pl-PL" sz="1600">
            <a:solidFill>
              <a:sysClr val="windowText" lastClr="000000"/>
            </a:solidFill>
          </a:endParaRPr>
        </a:p>
      </dgm:t>
    </dgm:pt>
    <dgm:pt modelId="{11765599-68FF-442F-ACAF-2E079BF1287A}" type="sibTrans" cxnId="{5DE60D59-2CA9-446A-B3E9-23AB786F98F7}">
      <dgm:prSet/>
      <dgm:spPr/>
      <dgm:t>
        <a:bodyPr/>
        <a:lstStyle/>
        <a:p>
          <a:endParaRPr lang="pl-PL" sz="1600">
            <a:solidFill>
              <a:sysClr val="windowText" lastClr="000000"/>
            </a:solidFill>
          </a:endParaRPr>
        </a:p>
      </dgm:t>
    </dgm:pt>
    <dgm:pt modelId="{00B9A2BF-AA1E-43C5-9D03-1BC1456B6A93}">
      <dgm:prSet custT="1"/>
      <dgm:spPr>
        <a:solidFill>
          <a:schemeClr val="accent2"/>
        </a:solidFill>
      </dgm:spPr>
      <dgm:t>
        <a:bodyPr/>
        <a:lstStyle/>
        <a:p>
          <a:r>
            <a:rPr lang="pl-PL" sz="1600" b="1" dirty="0"/>
            <a:t>Priorytet 3.2. </a:t>
          </a:r>
          <a:br>
            <a:rPr lang="pl-PL" sz="1600" b="1" dirty="0"/>
          </a:br>
          <a:r>
            <a:rPr lang="pl-PL" sz="1600" b="1" dirty="0"/>
            <a:t>Wizerunek miasta innowacyjnego </a:t>
          </a:r>
          <a:br>
            <a:rPr lang="pl-PL" sz="1600" b="1" dirty="0"/>
          </a:br>
          <a:r>
            <a:rPr lang="pl-PL" sz="1600" b="1" dirty="0"/>
            <a:t>i atrakcyjnego rynku pracy.</a:t>
          </a:r>
          <a:endParaRPr lang="pl-PL" sz="1600" dirty="0"/>
        </a:p>
      </dgm:t>
    </dgm:pt>
    <dgm:pt modelId="{DD3E2C9C-DDB7-4F10-9CD7-55D24A24129B}" type="parTrans" cxnId="{8BAA2536-3D1D-4442-B729-B6649FA37DC0}">
      <dgm:prSet/>
      <dgm:spPr/>
      <dgm:t>
        <a:bodyPr/>
        <a:lstStyle/>
        <a:p>
          <a:endParaRPr lang="pl-PL" sz="1600">
            <a:solidFill>
              <a:sysClr val="windowText" lastClr="000000"/>
            </a:solidFill>
          </a:endParaRPr>
        </a:p>
      </dgm:t>
    </dgm:pt>
    <dgm:pt modelId="{95C3F5F5-3490-41A6-828A-41CB303F527C}" type="sibTrans" cxnId="{8BAA2536-3D1D-4442-B729-B6649FA37DC0}">
      <dgm:prSet/>
      <dgm:spPr/>
      <dgm:t>
        <a:bodyPr/>
        <a:lstStyle/>
        <a:p>
          <a:endParaRPr lang="pl-PL" sz="1600">
            <a:solidFill>
              <a:sysClr val="windowText" lastClr="000000"/>
            </a:solidFill>
          </a:endParaRPr>
        </a:p>
      </dgm:t>
    </dgm:pt>
    <dgm:pt modelId="{4394815D-539B-4AE5-93D8-040AE062C0E1}">
      <dgm:prSet custT="1"/>
      <dgm:spPr>
        <a:solidFill>
          <a:schemeClr val="accent3"/>
        </a:solidFill>
      </dgm:spPr>
      <dgm:t>
        <a:bodyPr/>
        <a:lstStyle/>
        <a:p>
          <a:r>
            <a:rPr lang="pl-PL" sz="1600" b="1"/>
            <a:t>Priorytet 1.3. </a:t>
          </a:r>
          <a:br>
            <a:rPr lang="pl-PL" sz="1600" b="1"/>
          </a:br>
          <a:r>
            <a:rPr lang="pl-PL" sz="1600" b="1"/>
            <a:t>Profesjonalne służby publiczne oraz inteligentne miasto</a:t>
          </a:r>
          <a:r>
            <a:rPr lang="pl-PL" sz="1600"/>
            <a:t>.</a:t>
          </a:r>
        </a:p>
      </dgm:t>
    </dgm:pt>
    <dgm:pt modelId="{ED6181A5-644B-40C4-8599-CCC7DEDB3AF7}" type="parTrans" cxnId="{4CBB43ED-CE83-4572-B2B3-6AA6489EEF8A}">
      <dgm:prSet/>
      <dgm:spPr/>
      <dgm:t>
        <a:bodyPr/>
        <a:lstStyle/>
        <a:p>
          <a:endParaRPr lang="pl-PL" sz="1600">
            <a:solidFill>
              <a:sysClr val="windowText" lastClr="000000"/>
            </a:solidFill>
          </a:endParaRPr>
        </a:p>
      </dgm:t>
    </dgm:pt>
    <dgm:pt modelId="{E1D421CA-95BD-4681-94EB-5D50CC0FD914}" type="sibTrans" cxnId="{4CBB43ED-CE83-4572-B2B3-6AA6489EEF8A}">
      <dgm:prSet/>
      <dgm:spPr/>
      <dgm:t>
        <a:bodyPr/>
        <a:lstStyle/>
        <a:p>
          <a:endParaRPr lang="pl-PL" sz="1600">
            <a:solidFill>
              <a:sysClr val="windowText" lastClr="000000"/>
            </a:solidFill>
          </a:endParaRPr>
        </a:p>
      </dgm:t>
    </dgm:pt>
    <dgm:pt modelId="{D4DF91FD-B460-4AE4-81FF-1A4CC3B39FD1}">
      <dgm:prSet custT="1"/>
      <dgm:spPr>
        <a:solidFill>
          <a:schemeClr val="accent4"/>
        </a:solidFill>
      </dgm:spPr>
      <dgm:t>
        <a:bodyPr/>
        <a:lstStyle/>
        <a:p>
          <a:r>
            <a:rPr lang="pl-PL" sz="1600" b="1"/>
            <a:t>Priorytet 2.1. Miasto zielone, ekologiczne, atrakcyjne przestrzennie. </a:t>
          </a:r>
        </a:p>
      </dgm:t>
    </dgm:pt>
    <dgm:pt modelId="{628BA551-BCFC-4EA6-B74A-C5B4B662B081}" type="parTrans" cxnId="{DB02D9C4-E546-48CE-85F7-3237BA40C34A}">
      <dgm:prSet/>
      <dgm:spPr/>
      <dgm:t>
        <a:bodyPr/>
        <a:lstStyle/>
        <a:p>
          <a:endParaRPr lang="pl-PL" sz="1600">
            <a:solidFill>
              <a:sysClr val="windowText" lastClr="000000"/>
            </a:solidFill>
          </a:endParaRPr>
        </a:p>
      </dgm:t>
    </dgm:pt>
    <dgm:pt modelId="{134472F0-3852-4F00-BFAC-E857305CDADE}" type="sibTrans" cxnId="{DB02D9C4-E546-48CE-85F7-3237BA40C34A}">
      <dgm:prSet/>
      <dgm:spPr/>
      <dgm:t>
        <a:bodyPr/>
        <a:lstStyle/>
        <a:p>
          <a:endParaRPr lang="pl-PL" sz="1600">
            <a:solidFill>
              <a:sysClr val="windowText" lastClr="000000"/>
            </a:solidFill>
          </a:endParaRPr>
        </a:p>
      </dgm:t>
    </dgm:pt>
    <dgm:pt modelId="{C8138320-78C1-4831-AAD2-A3824D32B171}">
      <dgm:prSet phldrT="[Tekst]" custT="1"/>
      <dgm:spPr>
        <a:xfrm>
          <a:off x="395" y="1313516"/>
          <a:ext cx="7238208" cy="1185981"/>
        </a:xfrm>
        <a:solidFill>
          <a:schemeClr val="accent5">
            <a:lumMod val="75000"/>
          </a:schemeClr>
        </a:solidFill>
      </dgm:spPr>
      <dgm:t>
        <a:bodyPr/>
        <a:lstStyle/>
        <a:p>
          <a:r>
            <a:rPr lang="pl-PL" sz="1600" b="1"/>
            <a:t>MISJA</a:t>
          </a:r>
        </a:p>
        <a:p>
          <a:r>
            <a:rPr lang="pl-PL" sz="1600" b="1"/>
            <a:t>Naszą misją jest zbudowanie pozytywnego wizerunku miasta jako ośrodka ponadlokalnego, w oparciu </a:t>
          </a:r>
          <a:br>
            <a:rPr lang="pl-PL" sz="1600" b="1"/>
          </a:br>
          <a:r>
            <a:rPr lang="pl-PL" sz="1600" b="1"/>
            <a:t>o konstruktywny dialog wszystkich grup działających na rzecz jego zrównoważonego rozwoju.</a:t>
          </a:r>
          <a:endParaRPr lang="pl-PL" sz="1600" b="1" dirty="0">
            <a:latin typeface="HelveticaNeueLT Pro 57 Cn"/>
            <a:ea typeface="+mn-ea"/>
            <a:cs typeface="+mn-cs"/>
          </a:endParaRPr>
        </a:p>
      </dgm:t>
    </dgm:pt>
    <dgm:pt modelId="{7FDC34EF-17BA-41C9-A8AF-B61919F2798F}" type="sibTrans" cxnId="{FF5984BB-2408-433C-A1CF-3D0FEAC32A6D}">
      <dgm:prSet/>
      <dgm:spPr/>
      <dgm:t>
        <a:bodyPr/>
        <a:lstStyle/>
        <a:p>
          <a:endParaRPr lang="pl-PL" sz="1600">
            <a:solidFill>
              <a:sysClr val="windowText" lastClr="000000"/>
            </a:solidFill>
          </a:endParaRPr>
        </a:p>
      </dgm:t>
    </dgm:pt>
    <dgm:pt modelId="{328DED62-56A4-4A05-B3BD-A1660775C33F}" type="parTrans" cxnId="{FF5984BB-2408-433C-A1CF-3D0FEAC32A6D}">
      <dgm:prSet/>
      <dgm:spPr/>
      <dgm:t>
        <a:bodyPr/>
        <a:lstStyle/>
        <a:p>
          <a:endParaRPr lang="pl-PL" sz="1600">
            <a:solidFill>
              <a:sysClr val="windowText" lastClr="000000"/>
            </a:solidFill>
          </a:endParaRPr>
        </a:p>
      </dgm:t>
    </dgm:pt>
    <dgm:pt modelId="{A6C1971D-F1F3-43B9-A591-7BE213BEB954}" type="pres">
      <dgm:prSet presAssocID="{79153321-FFE3-448E-838C-BFA2B1E3557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DC90993-8852-4610-A99F-D58BCFF0CD7D}" type="pres">
      <dgm:prSet presAssocID="{C8138320-78C1-4831-AAD2-A3824D32B171}" presName="vertOne" presStyleCnt="0"/>
      <dgm:spPr/>
    </dgm:pt>
    <dgm:pt modelId="{50ABF6C9-EAC9-47DD-AE01-3AB6ACFA627E}" type="pres">
      <dgm:prSet presAssocID="{C8138320-78C1-4831-AAD2-A3824D32B171}" presName="txOne" presStyleLbl="node0" presStyleIdx="0" presStyleCnt="1">
        <dgm:presLayoutVars>
          <dgm:chPref val="3"/>
        </dgm:presLayoutVars>
      </dgm:prSet>
      <dgm:spPr/>
    </dgm:pt>
    <dgm:pt modelId="{0D94331F-6F7B-4F74-A246-7A58E30E4D22}" type="pres">
      <dgm:prSet presAssocID="{C8138320-78C1-4831-AAD2-A3824D32B171}" presName="parTransOne" presStyleCnt="0"/>
      <dgm:spPr/>
    </dgm:pt>
    <dgm:pt modelId="{BE144695-832B-4310-8589-D764F8888452}" type="pres">
      <dgm:prSet presAssocID="{C8138320-78C1-4831-AAD2-A3824D32B171}" presName="horzOne" presStyleCnt="0"/>
      <dgm:spPr/>
    </dgm:pt>
    <dgm:pt modelId="{BD184730-0F29-4603-A8ED-AA82C1D758C2}" type="pres">
      <dgm:prSet presAssocID="{0F515590-8E21-46E2-8C08-BFAED5548A64}" presName="vertTwo" presStyleCnt="0"/>
      <dgm:spPr/>
    </dgm:pt>
    <dgm:pt modelId="{B57417B3-31D8-41D2-BEF5-4D49FE0FDABC}" type="pres">
      <dgm:prSet presAssocID="{0F515590-8E21-46E2-8C08-BFAED5548A64}" presName="txTwo" presStyleLbl="node2" presStyleIdx="0" presStyleCnt="3">
        <dgm:presLayoutVars>
          <dgm:chPref val="3"/>
        </dgm:presLayoutVars>
      </dgm:prSet>
      <dgm:spPr/>
    </dgm:pt>
    <dgm:pt modelId="{EE2629FC-0500-4FB8-8414-41A2485F0C34}" type="pres">
      <dgm:prSet presAssocID="{0F515590-8E21-46E2-8C08-BFAED5548A64}" presName="parTransTwo" presStyleCnt="0"/>
      <dgm:spPr/>
    </dgm:pt>
    <dgm:pt modelId="{9AC10219-BA55-476B-9BDF-9769D496B376}" type="pres">
      <dgm:prSet presAssocID="{0F515590-8E21-46E2-8C08-BFAED5548A64}" presName="horzTwo" presStyleCnt="0"/>
      <dgm:spPr/>
    </dgm:pt>
    <dgm:pt modelId="{2890AA45-D91D-4763-B7A7-C21F6E63A02D}" type="pres">
      <dgm:prSet presAssocID="{11D180BC-E187-4B22-B05B-2C34C7998C27}" presName="vertThree" presStyleCnt="0"/>
      <dgm:spPr/>
    </dgm:pt>
    <dgm:pt modelId="{BC209A03-2996-41C7-B5DB-5521AEA42BB7}" type="pres">
      <dgm:prSet presAssocID="{11D180BC-E187-4B22-B05B-2C34C7998C27}" presName="txThree" presStyleLbl="node3" presStyleIdx="0" presStyleCnt="3">
        <dgm:presLayoutVars>
          <dgm:chPref val="3"/>
        </dgm:presLayoutVars>
      </dgm:prSet>
      <dgm:spPr/>
    </dgm:pt>
    <dgm:pt modelId="{068224F8-3E47-4CC8-A4C5-C236FE481CD9}" type="pres">
      <dgm:prSet presAssocID="{11D180BC-E187-4B22-B05B-2C34C7998C27}" presName="parTransThree" presStyleCnt="0"/>
      <dgm:spPr/>
    </dgm:pt>
    <dgm:pt modelId="{D42B8AB1-98D9-425D-941A-3CDADFDC42BA}" type="pres">
      <dgm:prSet presAssocID="{11D180BC-E187-4B22-B05B-2C34C7998C27}" presName="horzThree" presStyleCnt="0"/>
      <dgm:spPr/>
    </dgm:pt>
    <dgm:pt modelId="{4DF5C4BF-3A51-474D-9DA9-A56C24C7D125}" type="pres">
      <dgm:prSet presAssocID="{12F8B4AB-90DE-40C8-A84F-62ABF5475899}" presName="vertFour" presStyleCnt="0">
        <dgm:presLayoutVars>
          <dgm:chPref val="3"/>
        </dgm:presLayoutVars>
      </dgm:prSet>
      <dgm:spPr/>
    </dgm:pt>
    <dgm:pt modelId="{093A8DD6-30B6-49BA-823C-029C10BE91D2}" type="pres">
      <dgm:prSet presAssocID="{12F8B4AB-90DE-40C8-A84F-62ABF5475899}" presName="txFour" presStyleLbl="node4" presStyleIdx="0" presStyleCnt="4">
        <dgm:presLayoutVars>
          <dgm:chPref val="3"/>
        </dgm:presLayoutVars>
      </dgm:prSet>
      <dgm:spPr/>
    </dgm:pt>
    <dgm:pt modelId="{796BC6F7-8149-4E4B-A532-CB091D584A61}" type="pres">
      <dgm:prSet presAssocID="{12F8B4AB-90DE-40C8-A84F-62ABF5475899}" presName="parTransFour" presStyleCnt="0"/>
      <dgm:spPr/>
    </dgm:pt>
    <dgm:pt modelId="{84BBD645-29C0-4F47-B403-8B450B1D5A7A}" type="pres">
      <dgm:prSet presAssocID="{12F8B4AB-90DE-40C8-A84F-62ABF5475899}" presName="horzFour" presStyleCnt="0"/>
      <dgm:spPr/>
    </dgm:pt>
    <dgm:pt modelId="{EBA3EA88-9A96-400C-B8C2-957B51E4B8E3}" type="pres">
      <dgm:prSet presAssocID="{4394815D-539B-4AE5-93D8-040AE062C0E1}" presName="vertFour" presStyleCnt="0">
        <dgm:presLayoutVars>
          <dgm:chPref val="3"/>
        </dgm:presLayoutVars>
      </dgm:prSet>
      <dgm:spPr/>
    </dgm:pt>
    <dgm:pt modelId="{74643A21-0682-4B1B-8531-9C3FE5CFA90A}" type="pres">
      <dgm:prSet presAssocID="{4394815D-539B-4AE5-93D8-040AE062C0E1}" presName="txFour" presStyleLbl="node4" presStyleIdx="1" presStyleCnt="4">
        <dgm:presLayoutVars>
          <dgm:chPref val="3"/>
        </dgm:presLayoutVars>
      </dgm:prSet>
      <dgm:spPr/>
    </dgm:pt>
    <dgm:pt modelId="{CD16B156-13D5-4F73-AB38-811243E5F7D7}" type="pres">
      <dgm:prSet presAssocID="{4394815D-539B-4AE5-93D8-040AE062C0E1}" presName="horzFour" presStyleCnt="0"/>
      <dgm:spPr/>
    </dgm:pt>
    <dgm:pt modelId="{098A1D7C-5C37-4AD7-8024-62C0E828153A}" type="pres">
      <dgm:prSet presAssocID="{ACF1D164-25FC-47C3-8739-E8C0A0A2D484}" presName="sibSpaceTwo" presStyleCnt="0"/>
      <dgm:spPr/>
    </dgm:pt>
    <dgm:pt modelId="{8C6E9900-17C9-4C99-87DE-77DD6B29DA68}" type="pres">
      <dgm:prSet presAssocID="{8639E727-5DE4-4086-A269-3E050B93BAEC}" presName="vertTwo" presStyleCnt="0"/>
      <dgm:spPr/>
    </dgm:pt>
    <dgm:pt modelId="{551F36EC-D7AB-4AFD-A88B-353DC4332B60}" type="pres">
      <dgm:prSet presAssocID="{8639E727-5DE4-4086-A269-3E050B93BAEC}" presName="txTwo" presStyleLbl="node2" presStyleIdx="1" presStyleCnt="3">
        <dgm:presLayoutVars>
          <dgm:chPref val="3"/>
        </dgm:presLayoutVars>
      </dgm:prSet>
      <dgm:spPr/>
    </dgm:pt>
    <dgm:pt modelId="{AA639BED-F6A7-483C-992E-8B13C9963A2B}" type="pres">
      <dgm:prSet presAssocID="{8639E727-5DE4-4086-A269-3E050B93BAEC}" presName="parTransTwo" presStyleCnt="0"/>
      <dgm:spPr/>
    </dgm:pt>
    <dgm:pt modelId="{7DB9725D-A686-456E-BB22-8AF7F7E9F2AC}" type="pres">
      <dgm:prSet presAssocID="{8639E727-5DE4-4086-A269-3E050B93BAEC}" presName="horzTwo" presStyleCnt="0"/>
      <dgm:spPr/>
    </dgm:pt>
    <dgm:pt modelId="{164938BD-5861-4D03-937B-98BB2EB99B53}" type="pres">
      <dgm:prSet presAssocID="{D4DF91FD-B460-4AE4-81FF-1A4CC3B39FD1}" presName="vertThree" presStyleCnt="0"/>
      <dgm:spPr/>
    </dgm:pt>
    <dgm:pt modelId="{88437F82-7BF4-422B-8433-48EFC1AD1796}" type="pres">
      <dgm:prSet presAssocID="{D4DF91FD-B460-4AE4-81FF-1A4CC3B39FD1}" presName="txThree" presStyleLbl="node3" presStyleIdx="1" presStyleCnt="3">
        <dgm:presLayoutVars>
          <dgm:chPref val="3"/>
        </dgm:presLayoutVars>
      </dgm:prSet>
      <dgm:spPr/>
    </dgm:pt>
    <dgm:pt modelId="{1E7E5E5F-AA53-419E-885E-3093001E1566}" type="pres">
      <dgm:prSet presAssocID="{D4DF91FD-B460-4AE4-81FF-1A4CC3B39FD1}" presName="parTransThree" presStyleCnt="0"/>
      <dgm:spPr/>
    </dgm:pt>
    <dgm:pt modelId="{4AB3B61A-007A-46B3-BEE6-E68A201B7C95}" type="pres">
      <dgm:prSet presAssocID="{D4DF91FD-B460-4AE4-81FF-1A4CC3B39FD1}" presName="horzThree" presStyleCnt="0"/>
      <dgm:spPr/>
    </dgm:pt>
    <dgm:pt modelId="{A5316967-0935-4F0B-B204-695F5E20F0DA}" type="pres">
      <dgm:prSet presAssocID="{A2FD36F0-8636-4851-B1BB-07D09B891C24}" presName="vertFour" presStyleCnt="0">
        <dgm:presLayoutVars>
          <dgm:chPref val="3"/>
        </dgm:presLayoutVars>
      </dgm:prSet>
      <dgm:spPr/>
    </dgm:pt>
    <dgm:pt modelId="{064163E1-3D39-4EA2-B8E6-7AF919E681C2}" type="pres">
      <dgm:prSet presAssocID="{A2FD36F0-8636-4851-B1BB-07D09B891C24}" presName="txFour" presStyleLbl="node4" presStyleIdx="2" presStyleCnt="4">
        <dgm:presLayoutVars>
          <dgm:chPref val="3"/>
        </dgm:presLayoutVars>
      </dgm:prSet>
      <dgm:spPr/>
    </dgm:pt>
    <dgm:pt modelId="{1B07E87F-322D-46FE-ACEB-5F86FCD72A56}" type="pres">
      <dgm:prSet presAssocID="{A2FD36F0-8636-4851-B1BB-07D09B891C24}" presName="horzFour" presStyleCnt="0"/>
      <dgm:spPr/>
    </dgm:pt>
    <dgm:pt modelId="{BC343A0D-2D62-4135-BF4C-85DC302F6FFC}" type="pres">
      <dgm:prSet presAssocID="{5B0C99F8-F64D-43CF-8ADF-A08F035F647E}" presName="sibSpaceTwo" presStyleCnt="0"/>
      <dgm:spPr/>
    </dgm:pt>
    <dgm:pt modelId="{4436BDCA-F386-4732-B0F9-145026496AEC}" type="pres">
      <dgm:prSet presAssocID="{F470800D-2EEA-4A6F-B6D3-D81A4E093FF9}" presName="vertTwo" presStyleCnt="0"/>
      <dgm:spPr/>
    </dgm:pt>
    <dgm:pt modelId="{0C9581B2-0862-4DE3-B41D-6A5011B8D2FC}" type="pres">
      <dgm:prSet presAssocID="{F470800D-2EEA-4A6F-B6D3-D81A4E093FF9}" presName="txTwo" presStyleLbl="node2" presStyleIdx="2" presStyleCnt="3">
        <dgm:presLayoutVars>
          <dgm:chPref val="3"/>
        </dgm:presLayoutVars>
      </dgm:prSet>
      <dgm:spPr/>
    </dgm:pt>
    <dgm:pt modelId="{BCD8D04A-80BC-4B88-9E62-DC9C4A3CC7DB}" type="pres">
      <dgm:prSet presAssocID="{F470800D-2EEA-4A6F-B6D3-D81A4E093FF9}" presName="parTransTwo" presStyleCnt="0"/>
      <dgm:spPr/>
    </dgm:pt>
    <dgm:pt modelId="{5F1DEC35-4C38-495F-9AE2-BF1E31117563}" type="pres">
      <dgm:prSet presAssocID="{F470800D-2EEA-4A6F-B6D3-D81A4E093FF9}" presName="horzTwo" presStyleCnt="0"/>
      <dgm:spPr/>
    </dgm:pt>
    <dgm:pt modelId="{7F3CDF98-66DD-42B0-9938-3718655E3733}" type="pres">
      <dgm:prSet presAssocID="{79A0E639-1F36-4E04-A72B-088094DAA2DA}" presName="vertThree" presStyleCnt="0"/>
      <dgm:spPr/>
    </dgm:pt>
    <dgm:pt modelId="{6EC48638-E66D-435F-9E79-0C922AE905DF}" type="pres">
      <dgm:prSet presAssocID="{79A0E639-1F36-4E04-A72B-088094DAA2DA}" presName="txThree" presStyleLbl="node3" presStyleIdx="2" presStyleCnt="3">
        <dgm:presLayoutVars>
          <dgm:chPref val="3"/>
        </dgm:presLayoutVars>
      </dgm:prSet>
      <dgm:spPr/>
    </dgm:pt>
    <dgm:pt modelId="{861FD3DF-26FA-4087-AF9A-E66048366840}" type="pres">
      <dgm:prSet presAssocID="{79A0E639-1F36-4E04-A72B-088094DAA2DA}" presName="parTransThree" presStyleCnt="0"/>
      <dgm:spPr/>
    </dgm:pt>
    <dgm:pt modelId="{5C1D40F9-4A91-4568-ADC3-B82572FB283B}" type="pres">
      <dgm:prSet presAssocID="{79A0E639-1F36-4E04-A72B-088094DAA2DA}" presName="horzThree" presStyleCnt="0"/>
      <dgm:spPr/>
    </dgm:pt>
    <dgm:pt modelId="{0CDFA357-647C-46E6-A6F7-EE8D6F6EFBD2}" type="pres">
      <dgm:prSet presAssocID="{00B9A2BF-AA1E-43C5-9D03-1BC1456B6A93}" presName="vertFour" presStyleCnt="0">
        <dgm:presLayoutVars>
          <dgm:chPref val="3"/>
        </dgm:presLayoutVars>
      </dgm:prSet>
      <dgm:spPr/>
    </dgm:pt>
    <dgm:pt modelId="{F32D3C9E-1DD3-4515-B6A8-15D55B4AB42C}" type="pres">
      <dgm:prSet presAssocID="{00B9A2BF-AA1E-43C5-9D03-1BC1456B6A93}" presName="txFour" presStyleLbl="node4" presStyleIdx="3" presStyleCnt="4">
        <dgm:presLayoutVars>
          <dgm:chPref val="3"/>
        </dgm:presLayoutVars>
      </dgm:prSet>
      <dgm:spPr/>
    </dgm:pt>
    <dgm:pt modelId="{DAD39114-999B-4232-9EB5-F7200494C272}" type="pres">
      <dgm:prSet presAssocID="{00B9A2BF-AA1E-43C5-9D03-1BC1456B6A93}" presName="horzFour" presStyleCnt="0"/>
      <dgm:spPr/>
    </dgm:pt>
  </dgm:ptLst>
  <dgm:cxnLst>
    <dgm:cxn modelId="{9B37471F-4D78-49AE-9336-85071CBB4F35}" type="presOf" srcId="{0F515590-8E21-46E2-8C08-BFAED5548A64}" destId="{B57417B3-31D8-41D2-BEF5-4D49FE0FDABC}" srcOrd="0" destOrd="0" presId="urn:microsoft.com/office/officeart/2005/8/layout/hierarchy4"/>
    <dgm:cxn modelId="{05244523-12C2-4AEB-9DF2-4A7627104BCA}" srcId="{F470800D-2EEA-4A6F-B6D3-D81A4E093FF9}" destId="{79A0E639-1F36-4E04-A72B-088094DAA2DA}" srcOrd="0" destOrd="0" parTransId="{8803C5B8-86BA-4A25-B5F8-5732C7E0A7EC}" sibTransId="{A23830BF-9525-4BAC-9F3C-678A5AE2346A}"/>
    <dgm:cxn modelId="{C007F42E-B912-481F-986D-D0757824F379}" type="presOf" srcId="{00B9A2BF-AA1E-43C5-9D03-1BC1456B6A93}" destId="{F32D3C9E-1DD3-4515-B6A8-15D55B4AB42C}" srcOrd="0" destOrd="0" presId="urn:microsoft.com/office/officeart/2005/8/layout/hierarchy4"/>
    <dgm:cxn modelId="{8BAA2536-3D1D-4442-B729-B6649FA37DC0}" srcId="{79A0E639-1F36-4E04-A72B-088094DAA2DA}" destId="{00B9A2BF-AA1E-43C5-9D03-1BC1456B6A93}" srcOrd="0" destOrd="0" parTransId="{DD3E2C9C-DDB7-4F10-9CD7-55D24A24129B}" sibTransId="{95C3F5F5-3490-41A6-828A-41CB303F527C}"/>
    <dgm:cxn modelId="{BDFBF45B-4F8B-4C37-813B-FCBD4E1C985A}" srcId="{C8138320-78C1-4831-AAD2-A3824D32B171}" destId="{0F515590-8E21-46E2-8C08-BFAED5548A64}" srcOrd="0" destOrd="0" parTransId="{53064EFE-0C2C-4A3D-A557-60DCDE764A31}" sibTransId="{ACF1D164-25FC-47C3-8739-E8C0A0A2D484}"/>
    <dgm:cxn modelId="{EDF2005F-9EC9-4071-BF87-79F342043AA8}" type="presOf" srcId="{4394815D-539B-4AE5-93D8-040AE062C0E1}" destId="{74643A21-0682-4B1B-8531-9C3FE5CFA90A}" srcOrd="0" destOrd="0" presId="urn:microsoft.com/office/officeart/2005/8/layout/hierarchy4"/>
    <dgm:cxn modelId="{0323094D-9102-45B3-9C1A-928057ED872E}" type="presOf" srcId="{C8138320-78C1-4831-AAD2-A3824D32B171}" destId="{50ABF6C9-EAC9-47DD-AE01-3AB6ACFA627E}" srcOrd="0" destOrd="0" presId="urn:microsoft.com/office/officeart/2005/8/layout/hierarchy4"/>
    <dgm:cxn modelId="{C6B8D06E-745F-4E22-A2B4-E21D64BE4970}" srcId="{C8138320-78C1-4831-AAD2-A3824D32B171}" destId="{F470800D-2EEA-4A6F-B6D3-D81A4E093FF9}" srcOrd="2" destOrd="0" parTransId="{1F47F080-BE8E-4201-A228-16B3AB014D52}" sibTransId="{D951F4B1-16D9-415C-8C6E-4250E8FACF94}"/>
    <dgm:cxn modelId="{B16F1770-2384-4C9A-A869-4A2D212131DB}" type="presOf" srcId="{8639E727-5DE4-4086-A269-3E050B93BAEC}" destId="{551F36EC-D7AB-4AFD-A88B-353DC4332B60}" srcOrd="0" destOrd="0" presId="urn:microsoft.com/office/officeart/2005/8/layout/hierarchy4"/>
    <dgm:cxn modelId="{61011A51-8C60-4D8D-8208-585D2F44567D}" type="presOf" srcId="{12F8B4AB-90DE-40C8-A84F-62ABF5475899}" destId="{093A8DD6-30B6-49BA-823C-029C10BE91D2}" srcOrd="0" destOrd="0" presId="urn:microsoft.com/office/officeart/2005/8/layout/hierarchy4"/>
    <dgm:cxn modelId="{B6258678-FAC3-4D59-813E-7FDDAB0D0079}" type="presOf" srcId="{11D180BC-E187-4B22-B05B-2C34C7998C27}" destId="{BC209A03-2996-41C7-B5DB-5521AEA42BB7}" srcOrd="0" destOrd="0" presId="urn:microsoft.com/office/officeart/2005/8/layout/hierarchy4"/>
    <dgm:cxn modelId="{5DE60D59-2CA9-446A-B3E9-23AB786F98F7}" srcId="{D4DF91FD-B460-4AE4-81FF-1A4CC3B39FD1}" destId="{A2FD36F0-8636-4851-B1BB-07D09B891C24}" srcOrd="0" destOrd="0" parTransId="{4E60FDEE-F181-4309-8A33-C7A407824DCA}" sibTransId="{11765599-68FF-442F-ACAF-2E079BF1287A}"/>
    <dgm:cxn modelId="{911732A7-EB5F-4D09-A477-544F3C49892E}" type="presOf" srcId="{79153321-FFE3-448E-838C-BFA2B1E3557C}" destId="{A6C1971D-F1F3-43B9-A591-7BE213BEB954}" srcOrd="0" destOrd="0" presId="urn:microsoft.com/office/officeart/2005/8/layout/hierarchy4"/>
    <dgm:cxn modelId="{1AB94DB7-69B3-488A-BA97-381FC1FE6EAC}" type="presOf" srcId="{D4DF91FD-B460-4AE4-81FF-1A4CC3B39FD1}" destId="{88437F82-7BF4-422B-8433-48EFC1AD1796}" srcOrd="0" destOrd="0" presId="urn:microsoft.com/office/officeart/2005/8/layout/hierarchy4"/>
    <dgm:cxn modelId="{FF5984BB-2408-433C-A1CF-3D0FEAC32A6D}" srcId="{79153321-FFE3-448E-838C-BFA2B1E3557C}" destId="{C8138320-78C1-4831-AAD2-A3824D32B171}" srcOrd="0" destOrd="0" parTransId="{328DED62-56A4-4A05-B3BD-A1660775C33F}" sibTransId="{7FDC34EF-17BA-41C9-A8AF-B61919F2798F}"/>
    <dgm:cxn modelId="{FA34F0C3-F81E-48FE-874A-C2B2CE2FA00D}" srcId="{0F515590-8E21-46E2-8C08-BFAED5548A64}" destId="{11D180BC-E187-4B22-B05B-2C34C7998C27}" srcOrd="0" destOrd="0" parTransId="{653D9B0E-2475-433B-895A-E13E50C342B8}" sibTransId="{CC9A3AE8-1685-4530-A3ED-F0704DD40B3A}"/>
    <dgm:cxn modelId="{A9CC92C4-7C3D-4E7D-85AA-9E300F13D2F4}" srcId="{C8138320-78C1-4831-AAD2-A3824D32B171}" destId="{8639E727-5DE4-4086-A269-3E050B93BAEC}" srcOrd="1" destOrd="0" parTransId="{2DCA5C70-0A79-463D-9710-E0A2ABD508C1}" sibTransId="{5B0C99F8-F64D-43CF-8ADF-A08F035F647E}"/>
    <dgm:cxn modelId="{DB02D9C4-E546-48CE-85F7-3237BA40C34A}" srcId="{8639E727-5DE4-4086-A269-3E050B93BAEC}" destId="{D4DF91FD-B460-4AE4-81FF-1A4CC3B39FD1}" srcOrd="0" destOrd="0" parTransId="{628BA551-BCFC-4EA6-B74A-C5B4B662B081}" sibTransId="{134472F0-3852-4F00-BFAC-E857305CDADE}"/>
    <dgm:cxn modelId="{4A8F02CF-26D1-462C-8F1A-91DCD615FFBB}" type="presOf" srcId="{A2FD36F0-8636-4851-B1BB-07D09B891C24}" destId="{064163E1-3D39-4EA2-B8E6-7AF919E681C2}" srcOrd="0" destOrd="0" presId="urn:microsoft.com/office/officeart/2005/8/layout/hierarchy4"/>
    <dgm:cxn modelId="{F8BE85DE-8759-4A18-BAAA-1A12917B971B}" srcId="{11D180BC-E187-4B22-B05B-2C34C7998C27}" destId="{12F8B4AB-90DE-40C8-A84F-62ABF5475899}" srcOrd="0" destOrd="0" parTransId="{0E1B1BBF-17BD-47DB-AAEF-418C00FC941F}" sibTransId="{390356C5-85AE-4172-B8FC-362556A3D90B}"/>
    <dgm:cxn modelId="{BD4B3CEC-4387-4D2F-8D56-46EAA162A3BC}" type="presOf" srcId="{F470800D-2EEA-4A6F-B6D3-D81A4E093FF9}" destId="{0C9581B2-0862-4DE3-B41D-6A5011B8D2FC}" srcOrd="0" destOrd="0" presId="urn:microsoft.com/office/officeart/2005/8/layout/hierarchy4"/>
    <dgm:cxn modelId="{4CBB43ED-CE83-4572-B2B3-6AA6489EEF8A}" srcId="{12F8B4AB-90DE-40C8-A84F-62ABF5475899}" destId="{4394815D-539B-4AE5-93D8-040AE062C0E1}" srcOrd="0" destOrd="0" parTransId="{ED6181A5-644B-40C4-8599-CCC7DEDB3AF7}" sibTransId="{E1D421CA-95BD-4681-94EB-5D50CC0FD914}"/>
    <dgm:cxn modelId="{B01DB0F1-C4B4-41AC-AA67-80ECF0EA42ED}" type="presOf" srcId="{79A0E639-1F36-4E04-A72B-088094DAA2DA}" destId="{6EC48638-E66D-435F-9E79-0C922AE905DF}" srcOrd="0" destOrd="0" presId="urn:microsoft.com/office/officeart/2005/8/layout/hierarchy4"/>
    <dgm:cxn modelId="{EA142414-9DC8-42AF-AE8D-B34F7C4812A9}" type="presParOf" srcId="{A6C1971D-F1F3-43B9-A591-7BE213BEB954}" destId="{6DC90993-8852-4610-A99F-D58BCFF0CD7D}" srcOrd="0" destOrd="0" presId="urn:microsoft.com/office/officeart/2005/8/layout/hierarchy4"/>
    <dgm:cxn modelId="{FD72AC5B-E242-498F-90F0-1151E03639E0}" type="presParOf" srcId="{6DC90993-8852-4610-A99F-D58BCFF0CD7D}" destId="{50ABF6C9-EAC9-47DD-AE01-3AB6ACFA627E}" srcOrd="0" destOrd="0" presId="urn:microsoft.com/office/officeart/2005/8/layout/hierarchy4"/>
    <dgm:cxn modelId="{EE224E8E-0D6D-4D57-9030-6560BF30AD08}" type="presParOf" srcId="{6DC90993-8852-4610-A99F-D58BCFF0CD7D}" destId="{0D94331F-6F7B-4F74-A246-7A58E30E4D22}" srcOrd="1" destOrd="0" presId="urn:microsoft.com/office/officeart/2005/8/layout/hierarchy4"/>
    <dgm:cxn modelId="{7B48775D-5C61-4364-96FF-902773996C16}" type="presParOf" srcId="{6DC90993-8852-4610-A99F-D58BCFF0CD7D}" destId="{BE144695-832B-4310-8589-D764F8888452}" srcOrd="2" destOrd="0" presId="urn:microsoft.com/office/officeart/2005/8/layout/hierarchy4"/>
    <dgm:cxn modelId="{9E563831-CB2D-4D48-B048-75A1C2DD68B8}" type="presParOf" srcId="{BE144695-832B-4310-8589-D764F8888452}" destId="{BD184730-0F29-4603-A8ED-AA82C1D758C2}" srcOrd="0" destOrd="0" presId="urn:microsoft.com/office/officeart/2005/8/layout/hierarchy4"/>
    <dgm:cxn modelId="{25AED2A4-40B9-4692-BC96-891499A1C2BB}" type="presParOf" srcId="{BD184730-0F29-4603-A8ED-AA82C1D758C2}" destId="{B57417B3-31D8-41D2-BEF5-4D49FE0FDABC}" srcOrd="0" destOrd="0" presId="urn:microsoft.com/office/officeart/2005/8/layout/hierarchy4"/>
    <dgm:cxn modelId="{9E19C5AC-4E7F-47A1-A0CC-51500431AD2E}" type="presParOf" srcId="{BD184730-0F29-4603-A8ED-AA82C1D758C2}" destId="{EE2629FC-0500-4FB8-8414-41A2485F0C34}" srcOrd="1" destOrd="0" presId="urn:microsoft.com/office/officeart/2005/8/layout/hierarchy4"/>
    <dgm:cxn modelId="{EC0E65C9-94A2-4530-8653-DD960B7DCC79}" type="presParOf" srcId="{BD184730-0F29-4603-A8ED-AA82C1D758C2}" destId="{9AC10219-BA55-476B-9BDF-9769D496B376}" srcOrd="2" destOrd="0" presId="urn:microsoft.com/office/officeart/2005/8/layout/hierarchy4"/>
    <dgm:cxn modelId="{FF623530-1BBA-4575-9099-7F4D7B76EAA7}" type="presParOf" srcId="{9AC10219-BA55-476B-9BDF-9769D496B376}" destId="{2890AA45-D91D-4763-B7A7-C21F6E63A02D}" srcOrd="0" destOrd="0" presId="urn:microsoft.com/office/officeart/2005/8/layout/hierarchy4"/>
    <dgm:cxn modelId="{E6402EEA-4350-4BCD-94A7-57A3BF7B7AD8}" type="presParOf" srcId="{2890AA45-D91D-4763-B7A7-C21F6E63A02D}" destId="{BC209A03-2996-41C7-B5DB-5521AEA42BB7}" srcOrd="0" destOrd="0" presId="urn:microsoft.com/office/officeart/2005/8/layout/hierarchy4"/>
    <dgm:cxn modelId="{2B814300-9FC4-4566-895C-48F121832835}" type="presParOf" srcId="{2890AA45-D91D-4763-B7A7-C21F6E63A02D}" destId="{068224F8-3E47-4CC8-A4C5-C236FE481CD9}" srcOrd="1" destOrd="0" presId="urn:microsoft.com/office/officeart/2005/8/layout/hierarchy4"/>
    <dgm:cxn modelId="{C03F2917-DAC9-4F64-B282-ECC40E6B4A66}" type="presParOf" srcId="{2890AA45-D91D-4763-B7A7-C21F6E63A02D}" destId="{D42B8AB1-98D9-425D-941A-3CDADFDC42BA}" srcOrd="2" destOrd="0" presId="urn:microsoft.com/office/officeart/2005/8/layout/hierarchy4"/>
    <dgm:cxn modelId="{F79AB511-A405-4E88-A86F-93018F64E339}" type="presParOf" srcId="{D42B8AB1-98D9-425D-941A-3CDADFDC42BA}" destId="{4DF5C4BF-3A51-474D-9DA9-A56C24C7D125}" srcOrd="0" destOrd="0" presId="urn:microsoft.com/office/officeart/2005/8/layout/hierarchy4"/>
    <dgm:cxn modelId="{55E160D0-B012-4D1A-AF28-2EC368E07412}" type="presParOf" srcId="{4DF5C4BF-3A51-474D-9DA9-A56C24C7D125}" destId="{093A8DD6-30B6-49BA-823C-029C10BE91D2}" srcOrd="0" destOrd="0" presId="urn:microsoft.com/office/officeart/2005/8/layout/hierarchy4"/>
    <dgm:cxn modelId="{77627EE5-DE0A-404B-81F4-537D5313DE62}" type="presParOf" srcId="{4DF5C4BF-3A51-474D-9DA9-A56C24C7D125}" destId="{796BC6F7-8149-4E4B-A532-CB091D584A61}" srcOrd="1" destOrd="0" presId="urn:microsoft.com/office/officeart/2005/8/layout/hierarchy4"/>
    <dgm:cxn modelId="{31B8996C-EF39-4874-9875-21F1D142FBE5}" type="presParOf" srcId="{4DF5C4BF-3A51-474D-9DA9-A56C24C7D125}" destId="{84BBD645-29C0-4F47-B403-8B450B1D5A7A}" srcOrd="2" destOrd="0" presId="urn:microsoft.com/office/officeart/2005/8/layout/hierarchy4"/>
    <dgm:cxn modelId="{55951E8F-E4C0-4E66-9165-5259E902086B}" type="presParOf" srcId="{84BBD645-29C0-4F47-B403-8B450B1D5A7A}" destId="{EBA3EA88-9A96-400C-B8C2-957B51E4B8E3}" srcOrd="0" destOrd="0" presId="urn:microsoft.com/office/officeart/2005/8/layout/hierarchy4"/>
    <dgm:cxn modelId="{758107FC-585F-44B0-ADEB-B160B5E1D278}" type="presParOf" srcId="{EBA3EA88-9A96-400C-B8C2-957B51E4B8E3}" destId="{74643A21-0682-4B1B-8531-9C3FE5CFA90A}" srcOrd="0" destOrd="0" presId="urn:microsoft.com/office/officeart/2005/8/layout/hierarchy4"/>
    <dgm:cxn modelId="{B106E7CB-E4B9-4675-8FCD-2BB5BAD7F591}" type="presParOf" srcId="{EBA3EA88-9A96-400C-B8C2-957B51E4B8E3}" destId="{CD16B156-13D5-4F73-AB38-811243E5F7D7}" srcOrd="1" destOrd="0" presId="urn:microsoft.com/office/officeart/2005/8/layout/hierarchy4"/>
    <dgm:cxn modelId="{8E639EDA-BB27-4EF1-A504-8713238D7DCA}" type="presParOf" srcId="{BE144695-832B-4310-8589-D764F8888452}" destId="{098A1D7C-5C37-4AD7-8024-62C0E828153A}" srcOrd="1" destOrd="0" presId="urn:microsoft.com/office/officeart/2005/8/layout/hierarchy4"/>
    <dgm:cxn modelId="{3D3A629E-9A1A-4F10-9CAA-CCF0BB7C7B5A}" type="presParOf" srcId="{BE144695-832B-4310-8589-D764F8888452}" destId="{8C6E9900-17C9-4C99-87DE-77DD6B29DA68}" srcOrd="2" destOrd="0" presId="urn:microsoft.com/office/officeart/2005/8/layout/hierarchy4"/>
    <dgm:cxn modelId="{F2E3871B-E237-43A8-84CB-B4C6A7B7D9B5}" type="presParOf" srcId="{8C6E9900-17C9-4C99-87DE-77DD6B29DA68}" destId="{551F36EC-D7AB-4AFD-A88B-353DC4332B60}" srcOrd="0" destOrd="0" presId="urn:microsoft.com/office/officeart/2005/8/layout/hierarchy4"/>
    <dgm:cxn modelId="{58A871EB-46B2-41B8-989B-367410A6B448}" type="presParOf" srcId="{8C6E9900-17C9-4C99-87DE-77DD6B29DA68}" destId="{AA639BED-F6A7-483C-992E-8B13C9963A2B}" srcOrd="1" destOrd="0" presId="urn:microsoft.com/office/officeart/2005/8/layout/hierarchy4"/>
    <dgm:cxn modelId="{F10A6119-732D-4AC8-9784-7971CAC6D605}" type="presParOf" srcId="{8C6E9900-17C9-4C99-87DE-77DD6B29DA68}" destId="{7DB9725D-A686-456E-BB22-8AF7F7E9F2AC}" srcOrd="2" destOrd="0" presId="urn:microsoft.com/office/officeart/2005/8/layout/hierarchy4"/>
    <dgm:cxn modelId="{59A51318-D2FB-4186-BA62-09BE4B42D708}" type="presParOf" srcId="{7DB9725D-A686-456E-BB22-8AF7F7E9F2AC}" destId="{164938BD-5861-4D03-937B-98BB2EB99B53}" srcOrd="0" destOrd="0" presId="urn:microsoft.com/office/officeart/2005/8/layout/hierarchy4"/>
    <dgm:cxn modelId="{E5290669-C7BB-4CF4-BC9C-6478F764A0BB}" type="presParOf" srcId="{164938BD-5861-4D03-937B-98BB2EB99B53}" destId="{88437F82-7BF4-422B-8433-48EFC1AD1796}" srcOrd="0" destOrd="0" presId="urn:microsoft.com/office/officeart/2005/8/layout/hierarchy4"/>
    <dgm:cxn modelId="{A030BBC0-CCE9-4751-955F-8732A3B918E9}" type="presParOf" srcId="{164938BD-5861-4D03-937B-98BB2EB99B53}" destId="{1E7E5E5F-AA53-419E-885E-3093001E1566}" srcOrd="1" destOrd="0" presId="urn:microsoft.com/office/officeart/2005/8/layout/hierarchy4"/>
    <dgm:cxn modelId="{F0A3109A-3DA1-4E6E-BD3C-5FA6733AC996}" type="presParOf" srcId="{164938BD-5861-4D03-937B-98BB2EB99B53}" destId="{4AB3B61A-007A-46B3-BEE6-E68A201B7C95}" srcOrd="2" destOrd="0" presId="urn:microsoft.com/office/officeart/2005/8/layout/hierarchy4"/>
    <dgm:cxn modelId="{2DFF6047-2971-4934-9DB2-3A3CBC2DBE0D}" type="presParOf" srcId="{4AB3B61A-007A-46B3-BEE6-E68A201B7C95}" destId="{A5316967-0935-4F0B-B204-695F5E20F0DA}" srcOrd="0" destOrd="0" presId="urn:microsoft.com/office/officeart/2005/8/layout/hierarchy4"/>
    <dgm:cxn modelId="{6F15C1A1-B2B5-4EFB-B655-5EB6217D7636}" type="presParOf" srcId="{A5316967-0935-4F0B-B204-695F5E20F0DA}" destId="{064163E1-3D39-4EA2-B8E6-7AF919E681C2}" srcOrd="0" destOrd="0" presId="urn:microsoft.com/office/officeart/2005/8/layout/hierarchy4"/>
    <dgm:cxn modelId="{E78D2558-94FC-432D-B110-EAA09F81BC0D}" type="presParOf" srcId="{A5316967-0935-4F0B-B204-695F5E20F0DA}" destId="{1B07E87F-322D-46FE-ACEB-5F86FCD72A56}" srcOrd="1" destOrd="0" presId="urn:microsoft.com/office/officeart/2005/8/layout/hierarchy4"/>
    <dgm:cxn modelId="{14486BC1-46AC-49C3-9C28-63B8D961EC30}" type="presParOf" srcId="{BE144695-832B-4310-8589-D764F8888452}" destId="{BC343A0D-2D62-4135-BF4C-85DC302F6FFC}" srcOrd="3" destOrd="0" presId="urn:microsoft.com/office/officeart/2005/8/layout/hierarchy4"/>
    <dgm:cxn modelId="{201F5115-2182-4D79-A5CB-B40513DA78E8}" type="presParOf" srcId="{BE144695-832B-4310-8589-D764F8888452}" destId="{4436BDCA-F386-4732-B0F9-145026496AEC}" srcOrd="4" destOrd="0" presId="urn:microsoft.com/office/officeart/2005/8/layout/hierarchy4"/>
    <dgm:cxn modelId="{7C28DE9F-CCBA-4EF9-9A81-80246162D982}" type="presParOf" srcId="{4436BDCA-F386-4732-B0F9-145026496AEC}" destId="{0C9581B2-0862-4DE3-B41D-6A5011B8D2FC}" srcOrd="0" destOrd="0" presId="urn:microsoft.com/office/officeart/2005/8/layout/hierarchy4"/>
    <dgm:cxn modelId="{85775799-F2BF-4E12-A816-6720CDDDD785}" type="presParOf" srcId="{4436BDCA-F386-4732-B0F9-145026496AEC}" destId="{BCD8D04A-80BC-4B88-9E62-DC9C4A3CC7DB}" srcOrd="1" destOrd="0" presId="urn:microsoft.com/office/officeart/2005/8/layout/hierarchy4"/>
    <dgm:cxn modelId="{9DB4EDFA-795D-456C-BFF1-233A22785AF3}" type="presParOf" srcId="{4436BDCA-F386-4732-B0F9-145026496AEC}" destId="{5F1DEC35-4C38-495F-9AE2-BF1E31117563}" srcOrd="2" destOrd="0" presId="urn:microsoft.com/office/officeart/2005/8/layout/hierarchy4"/>
    <dgm:cxn modelId="{3998211E-3BED-4DB6-8A96-CB4A966C2046}" type="presParOf" srcId="{5F1DEC35-4C38-495F-9AE2-BF1E31117563}" destId="{7F3CDF98-66DD-42B0-9938-3718655E3733}" srcOrd="0" destOrd="0" presId="urn:microsoft.com/office/officeart/2005/8/layout/hierarchy4"/>
    <dgm:cxn modelId="{3F5306E5-1646-446F-B691-EBD63BAAC356}" type="presParOf" srcId="{7F3CDF98-66DD-42B0-9938-3718655E3733}" destId="{6EC48638-E66D-435F-9E79-0C922AE905DF}" srcOrd="0" destOrd="0" presId="urn:microsoft.com/office/officeart/2005/8/layout/hierarchy4"/>
    <dgm:cxn modelId="{ECF5DFC9-E2E7-4B0E-81A7-5AD235F7E8E4}" type="presParOf" srcId="{7F3CDF98-66DD-42B0-9938-3718655E3733}" destId="{861FD3DF-26FA-4087-AF9A-E66048366840}" srcOrd="1" destOrd="0" presId="urn:microsoft.com/office/officeart/2005/8/layout/hierarchy4"/>
    <dgm:cxn modelId="{3CCA4020-F2C4-4D1F-AFCD-5F4B798C9134}" type="presParOf" srcId="{7F3CDF98-66DD-42B0-9938-3718655E3733}" destId="{5C1D40F9-4A91-4568-ADC3-B82572FB283B}" srcOrd="2" destOrd="0" presId="urn:microsoft.com/office/officeart/2005/8/layout/hierarchy4"/>
    <dgm:cxn modelId="{694942FD-76BA-4E7C-95B6-FA1892B15B15}" type="presParOf" srcId="{5C1D40F9-4A91-4568-ADC3-B82572FB283B}" destId="{0CDFA357-647C-46E6-A6F7-EE8D6F6EFBD2}" srcOrd="0" destOrd="0" presId="urn:microsoft.com/office/officeart/2005/8/layout/hierarchy4"/>
    <dgm:cxn modelId="{5BA74989-9204-4F54-B537-C24E97B58B16}" type="presParOf" srcId="{0CDFA357-647C-46E6-A6F7-EE8D6F6EFBD2}" destId="{F32D3C9E-1DD3-4515-B6A8-15D55B4AB42C}" srcOrd="0" destOrd="0" presId="urn:microsoft.com/office/officeart/2005/8/layout/hierarchy4"/>
    <dgm:cxn modelId="{81A84C62-49D6-42DC-BD98-5F703F9E5683}" type="presParOf" srcId="{0CDFA357-647C-46E6-A6F7-EE8D6F6EFBD2}" destId="{DAD39114-999B-4232-9EB5-F7200494C27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31C20EF-8532-4403-8A27-5D115713A1B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l-PL"/>
        </a:p>
      </dgm:t>
    </dgm:pt>
    <dgm:pt modelId="{ACA5DC70-3374-441D-8819-E028FF32BA15}">
      <dgm:prSet/>
      <dgm:spPr/>
      <dgm:t>
        <a:bodyPr/>
        <a:lstStyle/>
        <a:p>
          <a:pPr algn="ctr"/>
          <a:r>
            <a:rPr lang="pl-PL"/>
            <a:t>Polityka regionalna</a:t>
          </a:r>
        </a:p>
      </dgm:t>
    </dgm:pt>
    <dgm:pt modelId="{86B0BF45-4071-4A71-9E8D-C37E8F055EC2}" type="parTrans" cxnId="{6A910FD2-DB20-49AA-BAB7-4C724389D624}">
      <dgm:prSet/>
      <dgm:spPr/>
      <dgm:t>
        <a:bodyPr/>
        <a:lstStyle/>
        <a:p>
          <a:endParaRPr lang="pl-PL"/>
        </a:p>
      </dgm:t>
    </dgm:pt>
    <dgm:pt modelId="{FCD11B3A-5AED-4C22-8A26-48D6BD2D6068}" type="sibTrans" cxnId="{6A910FD2-DB20-49AA-BAB7-4C724389D624}">
      <dgm:prSet/>
      <dgm:spPr/>
      <dgm:t>
        <a:bodyPr/>
        <a:lstStyle/>
        <a:p>
          <a:endParaRPr lang="pl-PL"/>
        </a:p>
      </dgm:t>
    </dgm:pt>
    <dgm:pt modelId="{9C05F104-235B-4AED-973C-0E9E9485A5BD}" type="pres">
      <dgm:prSet presAssocID="{231C20EF-8532-4403-8A27-5D115713A1B4}" presName="linear" presStyleCnt="0">
        <dgm:presLayoutVars>
          <dgm:animLvl val="lvl"/>
          <dgm:resizeHandles val="exact"/>
        </dgm:presLayoutVars>
      </dgm:prSet>
      <dgm:spPr/>
    </dgm:pt>
    <dgm:pt modelId="{B0E9C17F-7A57-4497-9843-EAE9F694C9FE}" type="pres">
      <dgm:prSet presAssocID="{ACA5DC70-3374-441D-8819-E028FF32BA15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F42EEF09-4B09-48E9-946F-5DC314DBFC9F}" type="presOf" srcId="{231C20EF-8532-4403-8A27-5D115713A1B4}" destId="{9C05F104-235B-4AED-973C-0E9E9485A5BD}" srcOrd="0" destOrd="0" presId="urn:microsoft.com/office/officeart/2005/8/layout/vList2"/>
    <dgm:cxn modelId="{6A910FD2-DB20-49AA-BAB7-4C724389D624}" srcId="{231C20EF-8532-4403-8A27-5D115713A1B4}" destId="{ACA5DC70-3374-441D-8819-E028FF32BA15}" srcOrd="0" destOrd="0" parTransId="{86B0BF45-4071-4A71-9E8D-C37E8F055EC2}" sibTransId="{FCD11B3A-5AED-4C22-8A26-48D6BD2D6068}"/>
    <dgm:cxn modelId="{F891CDDD-2A9A-4240-BDC4-E5D4C4783184}" type="presOf" srcId="{ACA5DC70-3374-441D-8819-E028FF32BA15}" destId="{B0E9C17F-7A57-4497-9843-EAE9F694C9FE}" srcOrd="0" destOrd="0" presId="urn:microsoft.com/office/officeart/2005/8/layout/vList2"/>
    <dgm:cxn modelId="{2F80C6F0-8116-45A3-A942-4084BBEA80B6}" type="presParOf" srcId="{9C05F104-235B-4AED-973C-0E9E9485A5BD}" destId="{B0E9C17F-7A57-4497-9843-EAE9F694C9F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1766503-C027-4CDC-A77F-3A1DC7502F6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l-PL"/>
        </a:p>
      </dgm:t>
    </dgm:pt>
    <dgm:pt modelId="{26159D82-2DEE-43FB-9265-3405C90CAFDD}">
      <dgm:prSet/>
      <dgm:spPr/>
      <dgm:t>
        <a:bodyPr/>
        <a:lstStyle/>
        <a:p>
          <a:pPr algn="ctr"/>
          <a:r>
            <a:rPr lang="pl-PL" b="1" dirty="0"/>
            <a:t>OSI Subregion Kędzierzyńsko-Strzelecki</a:t>
          </a:r>
          <a:endParaRPr lang="pl-PL" dirty="0"/>
        </a:p>
      </dgm:t>
    </dgm:pt>
    <dgm:pt modelId="{FC797636-8622-4ACB-BBE4-BA62892E3E83}" type="parTrans" cxnId="{E2422642-04E1-47DB-8EEB-8E46A8922889}">
      <dgm:prSet/>
      <dgm:spPr/>
      <dgm:t>
        <a:bodyPr/>
        <a:lstStyle/>
        <a:p>
          <a:endParaRPr lang="pl-PL"/>
        </a:p>
      </dgm:t>
    </dgm:pt>
    <dgm:pt modelId="{136CF39E-2B98-4066-929F-D42981A0F3EB}" type="sibTrans" cxnId="{E2422642-04E1-47DB-8EEB-8E46A8922889}">
      <dgm:prSet/>
      <dgm:spPr/>
      <dgm:t>
        <a:bodyPr/>
        <a:lstStyle/>
        <a:p>
          <a:endParaRPr lang="pl-PL"/>
        </a:p>
      </dgm:t>
    </dgm:pt>
    <dgm:pt modelId="{CD3738EE-E907-4127-810C-4471EDBF219D}">
      <dgm:prSet/>
      <dgm:spPr/>
      <dgm:t>
        <a:bodyPr/>
        <a:lstStyle/>
        <a:p>
          <a:r>
            <a:rPr lang="pl-PL" dirty="0"/>
            <a:t>Jego specyfiką jest wysoki potencjał rozwojowy oraz złożoność problemów, ale jednocześnie różnorodność funkcjonalna, od koncentracji potencjału produkcyjnego przemysłu, po obszary o  najwyższych walorach przyrodniczo-krajobrazowych. </a:t>
          </a:r>
        </a:p>
      </dgm:t>
    </dgm:pt>
    <dgm:pt modelId="{8924FD1D-BE46-4013-A93A-06049D2BFA94}" type="parTrans" cxnId="{7D8CA338-F92D-4EBF-8D91-B4024D6AC335}">
      <dgm:prSet/>
      <dgm:spPr/>
      <dgm:t>
        <a:bodyPr/>
        <a:lstStyle/>
        <a:p>
          <a:endParaRPr lang="pl-PL"/>
        </a:p>
      </dgm:t>
    </dgm:pt>
    <dgm:pt modelId="{3C443965-0D6A-4575-8FBB-80F401190341}" type="sibTrans" cxnId="{7D8CA338-F92D-4EBF-8D91-B4024D6AC335}">
      <dgm:prSet/>
      <dgm:spPr/>
      <dgm:t>
        <a:bodyPr/>
        <a:lstStyle/>
        <a:p>
          <a:endParaRPr lang="pl-PL"/>
        </a:p>
      </dgm:t>
    </dgm:pt>
    <dgm:pt modelId="{6267E511-F20F-4C06-B4E2-64EC606AAD76}" type="pres">
      <dgm:prSet presAssocID="{31766503-C027-4CDC-A77F-3A1DC7502F65}" presName="linear" presStyleCnt="0">
        <dgm:presLayoutVars>
          <dgm:animLvl val="lvl"/>
          <dgm:resizeHandles val="exact"/>
        </dgm:presLayoutVars>
      </dgm:prSet>
      <dgm:spPr/>
    </dgm:pt>
    <dgm:pt modelId="{9E4A1E13-34E1-4514-AE71-4C8F38F29CBE}" type="pres">
      <dgm:prSet presAssocID="{26159D82-2DEE-43FB-9265-3405C90CAFD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77B2652F-3144-4920-8BA9-5CAB7C3120ED}" type="pres">
      <dgm:prSet presAssocID="{26159D82-2DEE-43FB-9265-3405C90CAFD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7D8CA338-F92D-4EBF-8D91-B4024D6AC335}" srcId="{26159D82-2DEE-43FB-9265-3405C90CAFDD}" destId="{CD3738EE-E907-4127-810C-4471EDBF219D}" srcOrd="0" destOrd="0" parTransId="{8924FD1D-BE46-4013-A93A-06049D2BFA94}" sibTransId="{3C443965-0D6A-4575-8FBB-80F401190341}"/>
    <dgm:cxn modelId="{E2422642-04E1-47DB-8EEB-8E46A8922889}" srcId="{31766503-C027-4CDC-A77F-3A1DC7502F65}" destId="{26159D82-2DEE-43FB-9265-3405C90CAFDD}" srcOrd="0" destOrd="0" parTransId="{FC797636-8622-4ACB-BBE4-BA62892E3E83}" sibTransId="{136CF39E-2B98-4066-929F-D42981A0F3EB}"/>
    <dgm:cxn modelId="{B3D08C70-113D-4CEC-A4F8-329DAFADD3D7}" type="presOf" srcId="{CD3738EE-E907-4127-810C-4471EDBF219D}" destId="{77B2652F-3144-4920-8BA9-5CAB7C3120ED}" srcOrd="0" destOrd="0" presId="urn:microsoft.com/office/officeart/2005/8/layout/vList2"/>
    <dgm:cxn modelId="{A00E8DA3-A939-4290-8B0B-8EA567876377}" type="presOf" srcId="{31766503-C027-4CDC-A77F-3A1DC7502F65}" destId="{6267E511-F20F-4C06-B4E2-64EC606AAD76}" srcOrd="0" destOrd="0" presId="urn:microsoft.com/office/officeart/2005/8/layout/vList2"/>
    <dgm:cxn modelId="{05F7E1D0-F0C5-4035-9D27-EBCE1DDF6940}" type="presOf" srcId="{26159D82-2DEE-43FB-9265-3405C90CAFDD}" destId="{9E4A1E13-34E1-4514-AE71-4C8F38F29CBE}" srcOrd="0" destOrd="0" presId="urn:microsoft.com/office/officeart/2005/8/layout/vList2"/>
    <dgm:cxn modelId="{4E73122C-7763-430B-AD4F-7396B25FC030}" type="presParOf" srcId="{6267E511-F20F-4C06-B4E2-64EC606AAD76}" destId="{9E4A1E13-34E1-4514-AE71-4C8F38F29CBE}" srcOrd="0" destOrd="0" presId="urn:microsoft.com/office/officeart/2005/8/layout/vList2"/>
    <dgm:cxn modelId="{1D82F307-2DC2-4ABF-BD79-FC66D66BDEE3}" type="presParOf" srcId="{6267E511-F20F-4C06-B4E2-64EC606AAD76}" destId="{77B2652F-3144-4920-8BA9-5CAB7C3120E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0A6D8D-CD7F-4728-831A-6751CECBFAEC}">
      <dsp:nvSpPr>
        <dsp:cNvPr id="0" name=""/>
        <dsp:cNvSpPr/>
      </dsp:nvSpPr>
      <dsp:spPr>
        <a:xfrm>
          <a:off x="0" y="3193"/>
          <a:ext cx="10515600" cy="13191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5500" kern="1200" dirty="0"/>
            <a:t>Wyzwania rozwoju</a:t>
          </a:r>
        </a:p>
      </dsp:txBody>
      <dsp:txXfrm>
        <a:off x="64397" y="67590"/>
        <a:ext cx="10386806" cy="119038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0E5065-6DDE-4348-88FE-63533F53C8F6}">
      <dsp:nvSpPr>
        <dsp:cNvPr id="0" name=""/>
        <dsp:cNvSpPr/>
      </dsp:nvSpPr>
      <dsp:spPr>
        <a:xfrm>
          <a:off x="0" y="46154"/>
          <a:ext cx="6021617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/>
            <a:t>Zakres interwencji powinien obejmować:</a:t>
          </a:r>
        </a:p>
      </dsp:txBody>
      <dsp:txXfrm>
        <a:off x="26930" y="73084"/>
        <a:ext cx="5967757" cy="497795"/>
      </dsp:txXfrm>
    </dsp:sp>
    <dsp:sp modelId="{73E53D54-EA4B-48F9-B17B-1872D2206EED}">
      <dsp:nvSpPr>
        <dsp:cNvPr id="0" name=""/>
        <dsp:cNvSpPr/>
      </dsp:nvSpPr>
      <dsp:spPr>
        <a:xfrm>
          <a:off x="0" y="597810"/>
          <a:ext cx="6021617" cy="4761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186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800" kern="1200" dirty="0"/>
            <a:t>Kształtowanie spójnego systemu przyrodniczego,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800" kern="1200" dirty="0"/>
            <a:t>Ochrona i poprawa jakości środowiska oraz walorów krajobrazowych,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800" kern="1200" dirty="0"/>
            <a:t>Ochrona wysokiego potencjału rolniczej przestrzeni produkcyjnej,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800" kern="1200"/>
            <a:t>Wielofunkcyjny rozwój obszarów wiejskich,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800" kern="1200" dirty="0"/>
            <a:t>Wielofunkcyjny rozwój węzłowych ośrodków rozwoju,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800" kern="1200" dirty="0"/>
            <a:t>Wzmocnienie funkcji kulturowych,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800" kern="1200" dirty="0"/>
            <a:t>Wzmocnienie konkurencyjności zagospodarowania,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800" kern="1200" dirty="0"/>
            <a:t>Wzmocnienie odporności przestrzeni na zagrożenia naturalne,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800" kern="1200"/>
            <a:t>Wzmocnienie potencjału energetycznego,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800" kern="1200"/>
            <a:t>Wzmocnienie powiązań funkcjonalno-przestrzennych,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800" kern="1200"/>
            <a:t>Zapewnienie mieszkańcom bezpieczeństwa powodziowego,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800" kern="1200"/>
            <a:t>Poprawa ładu przestrzennego.</a:t>
          </a:r>
        </a:p>
      </dsp:txBody>
      <dsp:txXfrm>
        <a:off x="0" y="597810"/>
        <a:ext cx="6021617" cy="4761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B839A2-50BE-43D3-A354-7604437C8F80}">
      <dsp:nvSpPr>
        <dsp:cNvPr id="0" name=""/>
        <dsp:cNvSpPr/>
      </dsp:nvSpPr>
      <dsp:spPr>
        <a:xfrm>
          <a:off x="3080" y="6494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1. Kształtować wizerunek miasta atrakcyjnego do życia </a:t>
          </a:r>
          <a:br>
            <a:rPr lang="pl-PL" sz="1500" kern="1200" dirty="0"/>
          </a:br>
          <a:r>
            <a:rPr lang="pl-PL" sz="1500" kern="1200" dirty="0"/>
            <a:t>i rozwoju, w szczególności wśród młodych osób, przeciwdziałając depopulacji miasta.</a:t>
          </a:r>
          <a:endParaRPr lang="en-US" sz="1500" kern="1200" dirty="0"/>
        </a:p>
      </dsp:txBody>
      <dsp:txXfrm>
        <a:off x="3080" y="6494"/>
        <a:ext cx="2444055" cy="1466433"/>
      </dsp:txXfrm>
    </dsp:sp>
    <dsp:sp modelId="{682E2AAD-46BB-42EC-85E1-44359B7A74E3}">
      <dsp:nvSpPr>
        <dsp:cNvPr id="0" name=""/>
        <dsp:cNvSpPr/>
      </dsp:nvSpPr>
      <dsp:spPr>
        <a:xfrm>
          <a:off x="2691541" y="6494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2. Wzmocnić funkcję gospodarczą gminy, w tym </a:t>
          </a:r>
          <a:br>
            <a:rPr lang="pl-PL" sz="1500" kern="1200" dirty="0"/>
          </a:br>
          <a:r>
            <a:rPr lang="pl-PL" sz="1500" kern="1200" dirty="0"/>
            <a:t>w zakresie nowych inwestycji oraz wzmocnić przedsiębiorczość mieszkańców.</a:t>
          </a:r>
          <a:endParaRPr lang="en-US" sz="1500" kern="1200" dirty="0"/>
        </a:p>
      </dsp:txBody>
      <dsp:txXfrm>
        <a:off x="2691541" y="6494"/>
        <a:ext cx="2444055" cy="1466433"/>
      </dsp:txXfrm>
    </dsp:sp>
    <dsp:sp modelId="{35BAEB29-1A50-4973-8EB6-D80D6515C8B5}">
      <dsp:nvSpPr>
        <dsp:cNvPr id="0" name=""/>
        <dsp:cNvSpPr/>
      </dsp:nvSpPr>
      <dsp:spPr>
        <a:xfrm>
          <a:off x="5380002" y="6494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/>
            <a:t>3. Stworzyć i wzmacniać ofertę osiedlania się na terenie miasta.</a:t>
          </a:r>
          <a:endParaRPr lang="en-US" sz="1500" kern="1200"/>
        </a:p>
      </dsp:txBody>
      <dsp:txXfrm>
        <a:off x="5380002" y="6494"/>
        <a:ext cx="2444055" cy="1466433"/>
      </dsp:txXfrm>
    </dsp:sp>
    <dsp:sp modelId="{83586EE1-6313-4EE6-80CD-7D95BB0E97F2}">
      <dsp:nvSpPr>
        <dsp:cNvPr id="0" name=""/>
        <dsp:cNvSpPr/>
      </dsp:nvSpPr>
      <dsp:spPr>
        <a:xfrm>
          <a:off x="8068463" y="6494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/>
            <a:t>4. Realizować i wspierać działania z zakresu ochrony środowiska.</a:t>
          </a:r>
          <a:endParaRPr lang="en-US" sz="1500" kern="1200"/>
        </a:p>
      </dsp:txBody>
      <dsp:txXfrm>
        <a:off x="8068463" y="6494"/>
        <a:ext cx="2444055" cy="1466433"/>
      </dsp:txXfrm>
    </dsp:sp>
    <dsp:sp modelId="{338E07B3-7578-4F62-82B9-8FA0C6D6B924}">
      <dsp:nvSpPr>
        <dsp:cNvPr id="0" name=""/>
        <dsp:cNvSpPr/>
      </dsp:nvSpPr>
      <dsp:spPr>
        <a:xfrm>
          <a:off x="3080" y="1717333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/>
            <a:t>5. Eksponować i chronić walory kulturowe oraz przyrodnicze miasta.</a:t>
          </a:r>
          <a:endParaRPr lang="en-US" sz="1500" kern="1200"/>
        </a:p>
      </dsp:txBody>
      <dsp:txXfrm>
        <a:off x="3080" y="1717333"/>
        <a:ext cx="2444055" cy="1466433"/>
      </dsp:txXfrm>
    </dsp:sp>
    <dsp:sp modelId="{6308DF68-EE94-406F-89AD-69310EF978F6}">
      <dsp:nvSpPr>
        <dsp:cNvPr id="0" name=""/>
        <dsp:cNvSpPr/>
      </dsp:nvSpPr>
      <dsp:spPr>
        <a:xfrm>
          <a:off x="2691541" y="1717333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6. Rozwijać ofertę czasu wolnego, wzmacniając tym samym atrakcyjność zamieszkania.</a:t>
          </a:r>
          <a:endParaRPr lang="en-US" sz="1500" kern="1200" dirty="0"/>
        </a:p>
      </dsp:txBody>
      <dsp:txXfrm>
        <a:off x="2691541" y="1717333"/>
        <a:ext cx="2444055" cy="1466433"/>
      </dsp:txXfrm>
    </dsp:sp>
    <dsp:sp modelId="{B5470A10-2687-4C8E-9E9C-8B2015BB3CDC}">
      <dsp:nvSpPr>
        <dsp:cNvPr id="0" name=""/>
        <dsp:cNvSpPr/>
      </dsp:nvSpPr>
      <dsp:spPr>
        <a:xfrm>
          <a:off x="5380002" y="1717333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/>
            <a:t>7. Dostosować politykę społeczną do zmieniających się potrzeb, w szczególności starzejącego się społeczeństwa.</a:t>
          </a:r>
          <a:endParaRPr lang="en-US" sz="1500" kern="1200"/>
        </a:p>
      </dsp:txBody>
      <dsp:txXfrm>
        <a:off x="5380002" y="1717333"/>
        <a:ext cx="2444055" cy="1466433"/>
      </dsp:txXfrm>
    </dsp:sp>
    <dsp:sp modelId="{23E7B518-C421-4B72-8298-CF852BADEE02}">
      <dsp:nvSpPr>
        <dsp:cNvPr id="0" name=""/>
        <dsp:cNvSpPr/>
      </dsp:nvSpPr>
      <dsp:spPr>
        <a:xfrm>
          <a:off x="8068463" y="1717333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/>
            <a:t>8. Wzmocnić integrację społeczną mieszkańców oraz integrację przestrzenną miasta.</a:t>
          </a:r>
          <a:endParaRPr lang="en-US" sz="1500" kern="1200"/>
        </a:p>
      </dsp:txBody>
      <dsp:txXfrm>
        <a:off x="8068463" y="1717333"/>
        <a:ext cx="2444055" cy="1466433"/>
      </dsp:txXfrm>
    </dsp:sp>
    <dsp:sp modelId="{10B074B5-CC3A-467D-B32A-5624EC92B5E4}">
      <dsp:nvSpPr>
        <dsp:cNvPr id="0" name=""/>
        <dsp:cNvSpPr/>
      </dsp:nvSpPr>
      <dsp:spPr>
        <a:xfrm>
          <a:off x="2691541" y="3428172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9. Umożliwiać i zwiększać udział mieszkańców w życiu społecznym miasta i udział </a:t>
          </a:r>
          <a:br>
            <a:rPr lang="pl-PL" sz="1500" kern="1200" dirty="0"/>
          </a:br>
          <a:r>
            <a:rPr lang="pl-PL" sz="1500" kern="1200" dirty="0"/>
            <a:t>w planowaniu jego rozwoju.</a:t>
          </a:r>
          <a:endParaRPr lang="en-US" sz="1500" kern="1200" dirty="0"/>
        </a:p>
      </dsp:txBody>
      <dsp:txXfrm>
        <a:off x="2691541" y="3428172"/>
        <a:ext cx="2444055" cy="1466433"/>
      </dsp:txXfrm>
    </dsp:sp>
    <dsp:sp modelId="{B5C83D51-18CD-40C7-8336-2A66F6D645B2}">
      <dsp:nvSpPr>
        <dsp:cNvPr id="0" name=""/>
        <dsp:cNvSpPr/>
      </dsp:nvSpPr>
      <dsp:spPr>
        <a:xfrm>
          <a:off x="5380002" y="3428172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/>
            <a:t>10. Aktywnie kreować rozwój w ujęciu funkcjonalnym.</a:t>
          </a:r>
          <a:endParaRPr lang="en-US" sz="1500" kern="1200"/>
        </a:p>
      </dsp:txBody>
      <dsp:txXfrm>
        <a:off x="5380002" y="3428172"/>
        <a:ext cx="2444055" cy="14664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F1BB7E-8699-4233-9D96-90E3212F35B4}">
      <dsp:nvSpPr>
        <dsp:cNvPr id="0" name=""/>
        <dsp:cNvSpPr/>
      </dsp:nvSpPr>
      <dsp:spPr>
        <a:xfrm>
          <a:off x="0" y="2155"/>
          <a:ext cx="10168127" cy="11752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900" kern="1200" dirty="0"/>
            <a:t>Misja</a:t>
          </a:r>
        </a:p>
      </dsp:txBody>
      <dsp:txXfrm>
        <a:off x="57372" y="59527"/>
        <a:ext cx="10053383" cy="10605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C936EF-3E7D-4D68-8E08-FA21572A9604}">
      <dsp:nvSpPr>
        <dsp:cNvPr id="0" name=""/>
        <dsp:cNvSpPr/>
      </dsp:nvSpPr>
      <dsp:spPr>
        <a:xfrm>
          <a:off x="2313646" y="1026"/>
          <a:ext cx="4986751" cy="31665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EE50BB-9BBE-4B85-9B19-058A8DB221F2}">
      <dsp:nvSpPr>
        <dsp:cNvPr id="0" name=""/>
        <dsp:cNvSpPr/>
      </dsp:nvSpPr>
      <dsp:spPr>
        <a:xfrm>
          <a:off x="2867729" y="527405"/>
          <a:ext cx="4986751" cy="31665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b="1" kern="1200" dirty="0"/>
            <a:t>Naszą misją jest zbudowanie pozytywnego wizerunku miasta jako ośrodka ponadlokalnego, w oparciu o konstruktywny dialog wszystkich grup działających na rzecz jego zrównoważonego rozwoju.</a:t>
          </a:r>
          <a:endParaRPr lang="en-US" sz="2700" kern="1200" dirty="0"/>
        </a:p>
      </dsp:txBody>
      <dsp:txXfrm>
        <a:off x="2960475" y="620151"/>
        <a:ext cx="4801259" cy="298109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C81B82-2EB3-43ED-A97F-85BDCF1E23DF}">
      <dsp:nvSpPr>
        <dsp:cNvPr id="0" name=""/>
        <dsp:cNvSpPr/>
      </dsp:nvSpPr>
      <dsp:spPr>
        <a:xfrm>
          <a:off x="0" y="3193"/>
          <a:ext cx="10515600" cy="13191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5500" kern="1200"/>
            <a:t>Wizja </a:t>
          </a:r>
        </a:p>
      </dsp:txBody>
      <dsp:txXfrm>
        <a:off x="64397" y="67590"/>
        <a:ext cx="10386806" cy="119038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0602AB-2CF6-4FBD-908A-C970C9E2BA71}">
      <dsp:nvSpPr>
        <dsp:cNvPr id="0" name=""/>
        <dsp:cNvSpPr/>
      </dsp:nvSpPr>
      <dsp:spPr>
        <a:xfrm>
          <a:off x="0" y="18790"/>
          <a:ext cx="10515600" cy="21136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000" kern="1200" dirty="0"/>
            <a:t>Kędzierzyn-Koźle w 2030 roku jest miastem ekologicznym </a:t>
          </a:r>
          <a:br>
            <a:rPr lang="pl-PL" sz="3000" kern="1200" dirty="0"/>
          </a:br>
          <a:r>
            <a:rPr lang="pl-PL" sz="3000" kern="1200" dirty="0"/>
            <a:t>i innowacyjnym, kreowanym przez mieszkańców cieszących się </a:t>
          </a:r>
          <a:br>
            <a:rPr lang="pl-PL" sz="3000" kern="1200" dirty="0"/>
          </a:br>
          <a:r>
            <a:rPr lang="pl-PL" sz="3000" kern="1200" dirty="0"/>
            <a:t>z wysokiej jakości oferty pracy, nauki i czasu wolnego. </a:t>
          </a:r>
        </a:p>
      </dsp:txBody>
      <dsp:txXfrm>
        <a:off x="103181" y="121971"/>
        <a:ext cx="10309238" cy="1907316"/>
      </dsp:txXfrm>
    </dsp:sp>
    <dsp:sp modelId="{D1BBE9C7-0EFB-4549-8B2C-AD543DC9E992}">
      <dsp:nvSpPr>
        <dsp:cNvPr id="0" name=""/>
        <dsp:cNvSpPr/>
      </dsp:nvSpPr>
      <dsp:spPr>
        <a:xfrm>
          <a:off x="0" y="2218869"/>
          <a:ext cx="10515600" cy="21136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000" kern="1200" dirty="0"/>
            <a:t>Jesteśmy miastem świadomym zmian klimatycznych </a:t>
          </a:r>
          <a:br>
            <a:rPr lang="pl-PL" sz="3000" kern="1200" dirty="0"/>
          </a:br>
          <a:r>
            <a:rPr lang="pl-PL" sz="3000" kern="1200" dirty="0"/>
            <a:t>i demograficznych. Dziedzictwo przemysłowe oraz walory przyrodniczo-kulturowe są dumą lokalnej społeczności, utożsamiającej się z miastem.</a:t>
          </a:r>
        </a:p>
      </dsp:txBody>
      <dsp:txXfrm>
        <a:off x="103181" y="2322050"/>
        <a:ext cx="10309238" cy="190731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ABF6C9-EAC9-47DD-AE01-3AB6ACFA627E}">
      <dsp:nvSpPr>
        <dsp:cNvPr id="0" name=""/>
        <dsp:cNvSpPr/>
      </dsp:nvSpPr>
      <dsp:spPr>
        <a:xfrm>
          <a:off x="3630" y="1537"/>
          <a:ext cx="10094746" cy="1107482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/>
            <a:t>MISJA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/>
            <a:t>Naszą misją jest zbudowanie pozytywnego wizerunku miasta jako ośrodka ponadlokalnego, w oparciu </a:t>
          </a:r>
          <a:br>
            <a:rPr lang="pl-PL" sz="1600" b="1" kern="1200"/>
          </a:br>
          <a:r>
            <a:rPr lang="pl-PL" sz="1600" b="1" kern="1200"/>
            <a:t>o konstruktywny dialog wszystkich grup działających na rzecz jego zrównoważonego rozwoju.</a:t>
          </a:r>
          <a:endParaRPr lang="pl-PL" sz="1600" b="1" kern="1200" dirty="0">
            <a:latin typeface="HelveticaNeueLT Pro 57 Cn"/>
            <a:ea typeface="+mn-ea"/>
            <a:cs typeface="+mn-cs"/>
          </a:endParaRPr>
        </a:p>
      </dsp:txBody>
      <dsp:txXfrm>
        <a:off x="36067" y="33974"/>
        <a:ext cx="10029872" cy="1042608"/>
      </dsp:txXfrm>
    </dsp:sp>
    <dsp:sp modelId="{B57417B3-31D8-41D2-BEF5-4D49FE0FDABC}">
      <dsp:nvSpPr>
        <dsp:cNvPr id="0" name=""/>
        <dsp:cNvSpPr/>
      </dsp:nvSpPr>
      <dsp:spPr>
        <a:xfrm>
          <a:off x="3630" y="1214124"/>
          <a:ext cx="3186472" cy="1107482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/>
            <a:t>Cel strategiczny 1. </a:t>
          </a:r>
          <a:br>
            <a:rPr lang="pl-PL" sz="1600" b="1" kern="1200"/>
          </a:br>
          <a:r>
            <a:rPr lang="pl-PL" sz="1600" b="1" kern="1200"/>
            <a:t>Rozwinięta współpraca </a:t>
          </a:r>
          <a:br>
            <a:rPr lang="pl-PL" sz="1600" b="1" kern="1200"/>
          </a:br>
          <a:r>
            <a:rPr lang="pl-PL" sz="1600" b="1" kern="1200"/>
            <a:t>i partnerstwo na rzecz rozwoju miasta i wspólnot lokalnych.</a:t>
          </a:r>
        </a:p>
      </dsp:txBody>
      <dsp:txXfrm>
        <a:off x="36067" y="1246561"/>
        <a:ext cx="3121598" cy="1042608"/>
      </dsp:txXfrm>
    </dsp:sp>
    <dsp:sp modelId="{BC209A03-2996-41C7-B5DB-5521AEA42BB7}">
      <dsp:nvSpPr>
        <dsp:cNvPr id="0" name=""/>
        <dsp:cNvSpPr/>
      </dsp:nvSpPr>
      <dsp:spPr>
        <a:xfrm>
          <a:off x="3630" y="2426711"/>
          <a:ext cx="3186472" cy="1107482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/>
            <a:t>Priorytet 1.1. </a:t>
          </a:r>
          <a:br>
            <a:rPr lang="pl-PL" sz="1600" b="1" kern="1200"/>
          </a:br>
          <a:r>
            <a:rPr lang="pl-PL" sz="1600" b="1" kern="1200"/>
            <a:t>Silny ośrodek subregionalny.</a:t>
          </a:r>
          <a:endParaRPr lang="pl-PL" sz="1600" kern="1200"/>
        </a:p>
      </dsp:txBody>
      <dsp:txXfrm>
        <a:off x="36067" y="2459148"/>
        <a:ext cx="3121598" cy="1042608"/>
      </dsp:txXfrm>
    </dsp:sp>
    <dsp:sp modelId="{093A8DD6-30B6-49BA-823C-029C10BE91D2}">
      <dsp:nvSpPr>
        <dsp:cNvPr id="0" name=""/>
        <dsp:cNvSpPr/>
      </dsp:nvSpPr>
      <dsp:spPr>
        <a:xfrm>
          <a:off x="3630" y="3639298"/>
          <a:ext cx="3186472" cy="1107482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/>
            <a:t>Priorytet 1.2. </a:t>
          </a:r>
          <a:br>
            <a:rPr lang="pl-PL" sz="1600" b="1" kern="1200"/>
          </a:br>
          <a:r>
            <a:rPr lang="pl-PL" sz="1600" b="1" kern="1200"/>
            <a:t>Miasto aktywne </a:t>
          </a:r>
          <a:br>
            <a:rPr lang="pl-PL" sz="1600" b="1" kern="1200"/>
          </a:br>
          <a:r>
            <a:rPr lang="pl-PL" sz="1600" b="1" kern="1200"/>
            <a:t>i zintegrowane społecznie.</a:t>
          </a:r>
          <a:endParaRPr lang="pl-PL" sz="1600" kern="1200"/>
        </a:p>
      </dsp:txBody>
      <dsp:txXfrm>
        <a:off x="36067" y="3671735"/>
        <a:ext cx="3121598" cy="1042608"/>
      </dsp:txXfrm>
    </dsp:sp>
    <dsp:sp modelId="{74643A21-0682-4B1B-8531-9C3FE5CFA90A}">
      <dsp:nvSpPr>
        <dsp:cNvPr id="0" name=""/>
        <dsp:cNvSpPr/>
      </dsp:nvSpPr>
      <dsp:spPr>
        <a:xfrm>
          <a:off x="3630" y="4851884"/>
          <a:ext cx="3186472" cy="1107482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/>
            <a:t>Priorytet 1.3. </a:t>
          </a:r>
          <a:br>
            <a:rPr lang="pl-PL" sz="1600" b="1" kern="1200"/>
          </a:br>
          <a:r>
            <a:rPr lang="pl-PL" sz="1600" b="1" kern="1200"/>
            <a:t>Profesjonalne służby publiczne oraz inteligentne miasto</a:t>
          </a:r>
          <a:r>
            <a:rPr lang="pl-PL" sz="1600" kern="1200"/>
            <a:t>.</a:t>
          </a:r>
        </a:p>
      </dsp:txBody>
      <dsp:txXfrm>
        <a:off x="36067" y="4884321"/>
        <a:ext cx="3121598" cy="1042608"/>
      </dsp:txXfrm>
    </dsp:sp>
    <dsp:sp modelId="{551F36EC-D7AB-4AFD-A88B-353DC4332B60}">
      <dsp:nvSpPr>
        <dsp:cNvPr id="0" name=""/>
        <dsp:cNvSpPr/>
      </dsp:nvSpPr>
      <dsp:spPr>
        <a:xfrm>
          <a:off x="3457767" y="1214124"/>
          <a:ext cx="3186472" cy="1107482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/>
            <a:t>Cel strategiczny 2. </a:t>
          </a:r>
          <a:br>
            <a:rPr lang="pl-PL" sz="1600" b="1" kern="1200"/>
          </a:br>
          <a:r>
            <a:rPr lang="pl-PL" sz="1600" b="1" kern="1200"/>
            <a:t>Nowy wizerunek miasta zielonego, ekologicznego </a:t>
          </a:r>
          <a:br>
            <a:rPr lang="pl-PL" sz="1600" b="1" kern="1200"/>
          </a:br>
          <a:r>
            <a:rPr lang="pl-PL" sz="1600" b="1" kern="1200"/>
            <a:t>i atrakcyjnego przestrzenie.</a:t>
          </a:r>
        </a:p>
      </dsp:txBody>
      <dsp:txXfrm>
        <a:off x="3490204" y="1246561"/>
        <a:ext cx="3121598" cy="1042608"/>
      </dsp:txXfrm>
    </dsp:sp>
    <dsp:sp modelId="{88437F82-7BF4-422B-8433-48EFC1AD1796}">
      <dsp:nvSpPr>
        <dsp:cNvPr id="0" name=""/>
        <dsp:cNvSpPr/>
      </dsp:nvSpPr>
      <dsp:spPr>
        <a:xfrm>
          <a:off x="3457767" y="2426711"/>
          <a:ext cx="3186472" cy="1107482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/>
            <a:t>Priorytet 2.1. Miasto zielone, ekologiczne, atrakcyjne przestrzennie. </a:t>
          </a:r>
        </a:p>
      </dsp:txBody>
      <dsp:txXfrm>
        <a:off x="3490204" y="2459148"/>
        <a:ext cx="3121598" cy="1042608"/>
      </dsp:txXfrm>
    </dsp:sp>
    <dsp:sp modelId="{064163E1-3D39-4EA2-B8E6-7AF919E681C2}">
      <dsp:nvSpPr>
        <dsp:cNvPr id="0" name=""/>
        <dsp:cNvSpPr/>
      </dsp:nvSpPr>
      <dsp:spPr>
        <a:xfrm>
          <a:off x="3457767" y="3639298"/>
          <a:ext cx="3186472" cy="1107482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/>
            <a:t>Priorytet 2.2. </a:t>
          </a:r>
          <a:br>
            <a:rPr lang="pl-PL" sz="1600" b="1" kern="1200"/>
          </a:br>
          <a:r>
            <a:rPr lang="pl-PL" sz="1600" b="1" kern="1200"/>
            <a:t>Rozwinięta oferta mieszkaniowa.</a:t>
          </a:r>
          <a:endParaRPr lang="pl-PL" sz="1600" kern="1200"/>
        </a:p>
      </dsp:txBody>
      <dsp:txXfrm>
        <a:off x="3490204" y="3671735"/>
        <a:ext cx="3121598" cy="1042608"/>
      </dsp:txXfrm>
    </dsp:sp>
    <dsp:sp modelId="{0C9581B2-0862-4DE3-B41D-6A5011B8D2FC}">
      <dsp:nvSpPr>
        <dsp:cNvPr id="0" name=""/>
        <dsp:cNvSpPr/>
      </dsp:nvSpPr>
      <dsp:spPr>
        <a:xfrm>
          <a:off x="6911903" y="1214124"/>
          <a:ext cx="3186472" cy="1107482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/>
            <a:t>Cel strategiczny 3. </a:t>
          </a:r>
          <a:br>
            <a:rPr lang="pl-PL" sz="1600" b="1" kern="1200"/>
          </a:br>
          <a:r>
            <a:rPr lang="pl-PL" sz="1600" b="1" kern="1200"/>
            <a:t>Rozwinięta innowacyjna gospodarka oraz usługi miasta oparte na nowoczesnych technologiach. </a:t>
          </a:r>
          <a:endParaRPr lang="pl-PL" sz="1600" kern="1200"/>
        </a:p>
      </dsp:txBody>
      <dsp:txXfrm>
        <a:off x="6944340" y="1246561"/>
        <a:ext cx="3121598" cy="1042608"/>
      </dsp:txXfrm>
    </dsp:sp>
    <dsp:sp modelId="{6EC48638-E66D-435F-9E79-0C922AE905DF}">
      <dsp:nvSpPr>
        <dsp:cNvPr id="0" name=""/>
        <dsp:cNvSpPr/>
      </dsp:nvSpPr>
      <dsp:spPr>
        <a:xfrm>
          <a:off x="6911903" y="2426711"/>
          <a:ext cx="3186472" cy="1107482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/>
            <a:t>Priorytet 3.1. </a:t>
          </a:r>
          <a:br>
            <a:rPr lang="pl-PL" sz="1600" b="1" kern="1200"/>
          </a:br>
          <a:r>
            <a:rPr lang="pl-PL" sz="1600" b="1" kern="1200"/>
            <a:t>Nowe inwestycje i wzrost gospodarczy</a:t>
          </a:r>
          <a:endParaRPr lang="pl-PL" sz="1600" kern="1200"/>
        </a:p>
      </dsp:txBody>
      <dsp:txXfrm>
        <a:off x="6944340" y="2459148"/>
        <a:ext cx="3121598" cy="1042608"/>
      </dsp:txXfrm>
    </dsp:sp>
    <dsp:sp modelId="{F32D3C9E-1DD3-4515-B6A8-15D55B4AB42C}">
      <dsp:nvSpPr>
        <dsp:cNvPr id="0" name=""/>
        <dsp:cNvSpPr/>
      </dsp:nvSpPr>
      <dsp:spPr>
        <a:xfrm>
          <a:off x="6911903" y="3639298"/>
          <a:ext cx="3186472" cy="1107482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/>
            <a:t>Priorytet 3.2. </a:t>
          </a:r>
          <a:br>
            <a:rPr lang="pl-PL" sz="1600" b="1" kern="1200" dirty="0"/>
          </a:br>
          <a:r>
            <a:rPr lang="pl-PL" sz="1600" b="1" kern="1200" dirty="0"/>
            <a:t>Wizerunek miasta innowacyjnego </a:t>
          </a:r>
          <a:br>
            <a:rPr lang="pl-PL" sz="1600" b="1" kern="1200" dirty="0"/>
          </a:br>
          <a:r>
            <a:rPr lang="pl-PL" sz="1600" b="1" kern="1200" dirty="0"/>
            <a:t>i atrakcyjnego rynku pracy.</a:t>
          </a:r>
          <a:endParaRPr lang="pl-PL" sz="1600" kern="1200" dirty="0"/>
        </a:p>
      </dsp:txBody>
      <dsp:txXfrm>
        <a:off x="6944340" y="3671735"/>
        <a:ext cx="3121598" cy="104260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E9C17F-7A57-4497-9843-EAE9F694C9FE}">
      <dsp:nvSpPr>
        <dsp:cNvPr id="0" name=""/>
        <dsp:cNvSpPr/>
      </dsp:nvSpPr>
      <dsp:spPr>
        <a:xfrm>
          <a:off x="0" y="2921"/>
          <a:ext cx="3651467" cy="16707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200" kern="1200"/>
            <a:t>Polityka regionalna</a:t>
          </a:r>
        </a:p>
      </dsp:txBody>
      <dsp:txXfrm>
        <a:off x="81560" y="84481"/>
        <a:ext cx="3488347" cy="150763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4A1E13-34E1-4514-AE71-4C8F38F29CBE}">
      <dsp:nvSpPr>
        <dsp:cNvPr id="0" name=""/>
        <dsp:cNvSpPr/>
      </dsp:nvSpPr>
      <dsp:spPr>
        <a:xfrm>
          <a:off x="0" y="101709"/>
          <a:ext cx="3651466" cy="994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b="1" kern="1200" dirty="0"/>
            <a:t>OSI Subregion Kędzierzyńsko-Strzelecki</a:t>
          </a:r>
          <a:endParaRPr lang="pl-PL" sz="2500" kern="1200" dirty="0"/>
        </a:p>
      </dsp:txBody>
      <dsp:txXfrm>
        <a:off x="48547" y="150256"/>
        <a:ext cx="3554372" cy="897406"/>
      </dsp:txXfrm>
    </dsp:sp>
    <dsp:sp modelId="{77B2652F-3144-4920-8BA9-5CAB7C3120ED}">
      <dsp:nvSpPr>
        <dsp:cNvPr id="0" name=""/>
        <dsp:cNvSpPr/>
      </dsp:nvSpPr>
      <dsp:spPr>
        <a:xfrm>
          <a:off x="0" y="1096209"/>
          <a:ext cx="3651466" cy="258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934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2000" kern="1200" dirty="0"/>
            <a:t>Jego specyfiką jest wysoki potencjał rozwojowy oraz złożoność problemów, ale jednocześnie różnorodność funkcjonalna, od koncentracji potencjału produkcyjnego przemysłu, po obszary o  najwyższych walorach przyrodniczo-krajobrazowych. </a:t>
          </a:r>
        </a:p>
      </dsp:txBody>
      <dsp:txXfrm>
        <a:off x="0" y="1096209"/>
        <a:ext cx="3651466" cy="2587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E829F6-8098-40D2-8927-3EAEB3BCF4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E2CEF4B-5477-4CD5-A392-2E50D3BFB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77C1C6B-11F6-4C58-9CA4-96BD137E3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9A9B-B292-4C02-AB33-61F9160DC65C}" type="datetimeFigureOut">
              <a:rPr lang="pl-PL" smtClean="0"/>
              <a:t>23.06.2022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EA90F06-A7D6-4EA1-ACA4-CE78DCA06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C186DD2-0759-43EA-A1D7-CC3C1F677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B1F8-A99B-419A-BE94-7F00B5194A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0295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79D5C3-B533-4EDD-8FDB-085CC6D7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EA9625E-F04D-4E95-ABF8-EF5453B849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27F6DB0-183A-4125-AE30-E20E05C45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9A9B-B292-4C02-AB33-61F9160DC65C}" type="datetimeFigureOut">
              <a:rPr lang="pl-PL" smtClean="0"/>
              <a:t>23.06.2022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C7F03C5-F858-4163-A59F-042D84CCA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2DA40BB-5D60-4485-9B10-4243EA39A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B1F8-A99B-419A-BE94-7F00B5194A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5389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C316C874-E802-48D6-9A2E-14D81017C3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859EC69-2678-453D-B846-D9793D95FE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D9C705D-0003-4C14-87DD-74F2CFED5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9A9B-B292-4C02-AB33-61F9160DC65C}" type="datetimeFigureOut">
              <a:rPr lang="pl-PL" smtClean="0"/>
              <a:t>23.06.2022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CBD344B-BDBD-4FB6-A552-6A493BDA5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BB997BA-B8DB-463A-BED6-7B569C98F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B1F8-A99B-419A-BE94-7F00B5194A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2289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568EE0E-F0FE-43E6-B8B0-4CD6D3C0D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06FD9B0-1887-46DB-897D-638AFEB9A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7D7F17A-71B9-4885-AE5D-6861B903D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9A9B-B292-4C02-AB33-61F9160DC65C}" type="datetimeFigureOut">
              <a:rPr lang="pl-PL" smtClean="0"/>
              <a:t>23.06.2022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DFC2DAB-E6D1-4322-863A-B5CEEA901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3DE729F-6841-4733-A876-D9377500F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B1F8-A99B-419A-BE94-7F00B5194A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0102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A1B234-081A-45EE-BAD0-31746E3BA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434771C-657C-453F-BAE4-DA251A9200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098BAF8-4A61-4D81-A278-708170397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9A9B-B292-4C02-AB33-61F9160DC65C}" type="datetimeFigureOut">
              <a:rPr lang="pl-PL" smtClean="0"/>
              <a:t>23.06.2022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F8D22B3-2E83-4BAC-93D6-E6B1FF0F2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B2B26C3-AEA7-4A63-855C-6C58BAB3E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B1F8-A99B-419A-BE94-7F00B5194A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6906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B77AEE8-7A44-4314-B31B-A2C780210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17D233-E138-422D-8DD7-269E016170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102829B-9B2C-4F7A-BBEC-7AA481C4A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054B7C0-AE36-4620-A813-2B2627484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9A9B-B292-4C02-AB33-61F9160DC65C}" type="datetimeFigureOut">
              <a:rPr lang="pl-PL" smtClean="0"/>
              <a:t>23.06.2022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076BAFB-E07D-4F0D-8B8E-17FFD09DB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F5EACF4-EC8D-4113-981B-45868BED3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B1F8-A99B-419A-BE94-7F00B5194A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6301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B755984-3742-474F-929A-95497A8DC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F0D69E6-F4C8-417C-9D05-51ABC06AF9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DE17DD3-4FD0-4FE0-9A73-636A8C3A36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86DC3AA1-0621-4191-9C4F-C4F6B22F49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03ECBCE-A95B-4BA5-B8CD-4DB1FD3F3B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FB060A77-5240-4D91-B677-EFF790AF6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9A9B-B292-4C02-AB33-61F9160DC65C}" type="datetimeFigureOut">
              <a:rPr lang="pl-PL" smtClean="0"/>
              <a:t>23.06.2022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E4B9130-85CD-4270-9F69-A699D1402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AAF153C3-A691-413A-B7C7-90801A813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B1F8-A99B-419A-BE94-7F00B5194A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9992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FFA137-A2C7-4260-9A23-A0B969C8D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7AF909CD-9905-431F-9D78-A7ED81BC2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9A9B-B292-4C02-AB33-61F9160DC65C}" type="datetimeFigureOut">
              <a:rPr lang="pl-PL" smtClean="0"/>
              <a:t>23.06.2022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6518D6DB-DAEA-455B-BDAB-04684CF4B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823F22B-9E37-4010-BACE-F28123FA7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B1F8-A99B-419A-BE94-7F00B5194A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6114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9F4DFAAA-20DA-40A3-8B53-671C593BE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9A9B-B292-4C02-AB33-61F9160DC65C}" type="datetimeFigureOut">
              <a:rPr lang="pl-PL" smtClean="0"/>
              <a:t>23.06.2022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C851DACF-98F3-4B10-946A-0C4BDB723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B8D6F50-D4A7-43AD-A78D-196DF7711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B1F8-A99B-419A-BE94-7F00B5194A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980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53967E-DA91-489A-B80D-6D439B152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A579567-E2AC-490E-A589-422A7B7F3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F873948-9198-40F8-8C87-C17335DFCC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A623690-D5F1-47DE-92ED-24E78511A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9A9B-B292-4C02-AB33-61F9160DC65C}" type="datetimeFigureOut">
              <a:rPr lang="pl-PL" smtClean="0"/>
              <a:t>23.06.2022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E2A5DDE-AFA0-4FD6-AB33-1DFF26A14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8BBDE1C-F088-4D83-BBDA-AA3037DE7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B1F8-A99B-419A-BE94-7F00B5194A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4247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BFB0D20-5506-4C4A-86F7-FD39DACAE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6866A49-80B6-4197-9348-F3A3148C2A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47DD3D5-1142-4390-A27F-BE99C14F92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9F5FE2A-EF77-4613-B910-8D52F5C44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9A9B-B292-4C02-AB33-61F9160DC65C}" type="datetimeFigureOut">
              <a:rPr lang="pl-PL" smtClean="0"/>
              <a:t>23.06.2022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6ADCD53-45D2-4A70-8149-5055E343B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49AC76E-813B-4C9C-BF39-9A1E5F0A0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B1F8-A99B-419A-BE94-7F00B5194A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6946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B8DA41E8-32B8-4920-B26F-711853842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62E08EC-2D4C-4BFC-935F-EB56EB04A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CCF9648-DE7F-444A-BDEF-8CC3ADEE4D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F9A9B-B292-4C02-AB33-61F9160DC65C}" type="datetimeFigureOut">
              <a:rPr lang="pl-PL" smtClean="0"/>
              <a:t>23.06.2022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95DDF0C-161E-4CF7-94A6-1E3832E5FA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216043E-96B6-460C-8916-38FC189B6C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3B1F8-A99B-419A-BE94-7F00B5194A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3462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12" Type="http://schemas.openxmlformats.org/officeDocument/2006/relationships/image" Target="../media/image4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64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: Shape 66">
            <a:extLst>
              <a:ext uri="{FF2B5EF4-FFF2-40B4-BE49-F238E27FC236}">
                <a16:creationId xmlns:a16="http://schemas.microsoft.com/office/drawing/2014/main" id="{B9A1D9BC-1455-4308-9ABD-A3F8EDB67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6068" y="320442"/>
            <a:ext cx="6572492" cy="6212748"/>
          </a:xfrm>
          <a:custGeom>
            <a:avLst/>
            <a:gdLst>
              <a:gd name="connsiteX0" fmla="*/ 0 w 6572492"/>
              <a:gd name="connsiteY0" fmla="*/ 0 h 6212748"/>
              <a:gd name="connsiteX1" fmla="*/ 2248593 w 6572492"/>
              <a:gd name="connsiteY1" fmla="*/ 0 h 6212748"/>
              <a:gd name="connsiteX2" fmla="*/ 2694770 w 6572492"/>
              <a:gd name="connsiteY2" fmla="*/ 0 h 6212748"/>
              <a:gd name="connsiteX3" fmla="*/ 2991094 w 6572492"/>
              <a:gd name="connsiteY3" fmla="*/ 0 h 6212748"/>
              <a:gd name="connsiteX4" fmla="*/ 6572492 w 6572492"/>
              <a:gd name="connsiteY4" fmla="*/ 0 h 6212748"/>
              <a:gd name="connsiteX5" fmla="*/ 6572492 w 6572492"/>
              <a:gd name="connsiteY5" fmla="*/ 2864954 h 6212748"/>
              <a:gd name="connsiteX6" fmla="*/ 3129047 w 6572492"/>
              <a:gd name="connsiteY6" fmla="*/ 6212748 h 6212748"/>
              <a:gd name="connsiteX7" fmla="*/ 2694770 w 6572492"/>
              <a:gd name="connsiteY7" fmla="*/ 6212748 h 6212748"/>
              <a:gd name="connsiteX8" fmla="*/ 2248593 w 6572492"/>
              <a:gd name="connsiteY8" fmla="*/ 6212748 h 6212748"/>
              <a:gd name="connsiteX9" fmla="*/ 0 w 6572492"/>
              <a:gd name="connsiteY9" fmla="*/ 6212748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72492" h="6212748">
                <a:moveTo>
                  <a:pt x="0" y="0"/>
                </a:moveTo>
                <a:lnTo>
                  <a:pt x="2248593" y="0"/>
                </a:lnTo>
                <a:lnTo>
                  <a:pt x="2694770" y="0"/>
                </a:lnTo>
                <a:lnTo>
                  <a:pt x="2991094" y="0"/>
                </a:lnTo>
                <a:lnTo>
                  <a:pt x="6572492" y="0"/>
                </a:lnTo>
                <a:lnTo>
                  <a:pt x="6572492" y="2864954"/>
                </a:lnTo>
                <a:lnTo>
                  <a:pt x="3129047" y="6212748"/>
                </a:lnTo>
                <a:lnTo>
                  <a:pt x="2694770" y="6212748"/>
                </a:lnTo>
                <a:lnTo>
                  <a:pt x="2248593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4" name="Right Triangle 68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4A62647B-1222-407C-8740-5A497612B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22340DD-7FA5-445B-B895-6522BDACCA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75961" y="962526"/>
            <a:ext cx="5384800" cy="3210689"/>
          </a:xfrm>
        </p:spPr>
        <p:txBody>
          <a:bodyPr anchor="b">
            <a:normAutofit/>
          </a:bodyPr>
          <a:lstStyle/>
          <a:p>
            <a:pPr algn="l"/>
            <a:r>
              <a:rPr lang="pl-PL" sz="5000" dirty="0"/>
              <a:t>STRATEGIA ROZWOJU MIASTA  </a:t>
            </a:r>
            <a:br>
              <a:rPr lang="pl-PL" sz="5000" dirty="0"/>
            </a:br>
            <a:r>
              <a:rPr lang="pl-PL" sz="5000" dirty="0"/>
              <a:t>KĘDZIERZYN-KOŹLE </a:t>
            </a:r>
            <a:br>
              <a:rPr lang="pl-PL" sz="5000" dirty="0"/>
            </a:br>
            <a:r>
              <a:rPr lang="pl-PL" sz="5000" dirty="0"/>
              <a:t>DO 2030 R.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5A24527B-2625-42BD-9C17-3BBC16F5A62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6558" y="1608389"/>
            <a:ext cx="3510140" cy="1309337"/>
          </a:xfrm>
          <a:prstGeom prst="rect">
            <a:avLst/>
          </a:prstGeom>
          <a:noFill/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A501EA35-28F7-46B3-ABDB-90D73F62F4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28759" y="3581108"/>
            <a:ext cx="1647539" cy="19926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6676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6520EC3-F0D6-4D23-BA1D-AB54603ED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pPr algn="ctr"/>
            <a:r>
              <a:rPr lang="pl-PL" sz="3800" dirty="0"/>
              <a:t>Priorytet 2.2. Rozwinięta oferta mieszkaniowa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E19B4E7-A102-40C5-819D-E8170369D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2.2.1. Rozwój i promocja oferty mieszkaniowej w oparciu o istniejący potencjał wolnych terenów inwestycyjnych oraz aktualne plany odnoszące się do zagospodarowania przestrzennego miasta a także rewitalizacja terenów zdegradowanych, w tym zagospodarowanie pustostanów.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2.2.2. Rozwój atrakcyjnej oferty mieszkaniowej miasta, w szczególności </a:t>
            </a:r>
            <a:b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odniesieniu do potrzeb osób młodych, migrantów ekonomicznych, rodzin wielodzietnych, mieszkań dedykowanych seniorom.</a:t>
            </a:r>
            <a:endParaRPr lang="pl-PL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930538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6520EC3-F0D6-4D23-BA1D-AB54603ED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pPr algn="ctr"/>
            <a:r>
              <a:rPr lang="pl-PL" sz="3800" dirty="0"/>
              <a:t>Priorytet 3.1. Nowe inwestycje i wzrost gospodarczy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E19B4E7-A102-40C5-819D-E8170369D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638" y="2380866"/>
            <a:ext cx="10143668" cy="4369737"/>
          </a:xfrm>
        </p:spPr>
        <p:txBody>
          <a:bodyPr anchor="ctr">
            <a:normAutofit fontScale="77500" lnSpcReduction="20000"/>
          </a:bodyPr>
          <a:lstStyle/>
          <a:p>
            <a:pPr>
              <a:spcAft>
                <a:spcPts val="800"/>
              </a:spcAft>
            </a:pP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3.1.1. Wspieranie podnoszenia konkurencyjności i innowacyjności branży przemysłowej w oparciu o potencjał terenów inwestycyjnych, w tym uzbrojenie i udostępnienie terenów inwestycyjnych.</a:t>
            </a:r>
          </a:p>
          <a:p>
            <a:pPr>
              <a:spcAft>
                <a:spcPts val="800"/>
              </a:spcAft>
            </a:pP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3.1.2. Promocja gospodarcza miasta w oparciu o istniejący potencjał wolnych terenów inwestycyjnych oraz aktualne plany odnoszące się do zagospodarowania przestrzennego miasta. </a:t>
            </a:r>
          </a:p>
          <a:p>
            <a:pPr>
              <a:spcAft>
                <a:spcPts val="800"/>
              </a:spcAft>
            </a:pP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3.1.3. Wykorzystanie innowacyjności branż zlokalizowanych w Kędzierzynie-Koźlu, w tym branży chemicznej do dalszego rozwoju gospodarczego. </a:t>
            </a:r>
          </a:p>
          <a:p>
            <a:pPr>
              <a:spcAft>
                <a:spcPts val="800"/>
              </a:spcAft>
            </a:pP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3.1.4. Wzmocnienie współpracy w sferze gospodarczej w zakresie podnoszenia konkurencyjności przedsiębiorstw, przyciągania i rozwijania nowych inwestycji, przyciągania i zatrzymania kadr dla lokalnej gospodarki (rozwój ekonomii społecznej, start-upów, małej przedsiębiorczości).</a:t>
            </a:r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343394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6520EC3-F0D6-4D23-BA1D-AB54603ED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pPr algn="ctr"/>
            <a:r>
              <a:rPr lang="pl-PL" sz="3800" dirty="0"/>
              <a:t>Priorytet 3.2. Wizerunek miasta innowacyjnego i atrakcyjnego rynku pracy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E19B4E7-A102-40C5-819D-E8170369D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203079"/>
            <a:ext cx="10143668" cy="4267991"/>
          </a:xfrm>
        </p:spPr>
        <p:txBody>
          <a:bodyPr anchor="ctr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3.2.1. Promocja miasta jako znaczącego ośrodka przemysłowego, oferującego pracę </a:t>
            </a:r>
            <a:b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możliwości rozwoju.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3.2.2. Przyciąganie nowych mieszkańców, w tym migrantów, w oparciu o ofertę rynku pracy, przy współpracy z przedsiębiorcami z terenu miasta.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3.2.3. Wspieranie aktywności zawodowej, w tym odniesieniu do osób starszych.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3.2.4. Wspieranie przedsiębiorców w zakresie pozyskiwania kadr/ budowania ścieżki kariery oraz w zakresie aktywności zawodowej mieszkańców miasta (również poprzez działania </a:t>
            </a:r>
            <a:b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zakresie profilaktyki zdrowia fizycznego i psychicznego).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3.2.5. Rozwój dedykowanych lokalnym specjalizacjom kierunków kształcenia.</a:t>
            </a:r>
          </a:p>
        </p:txBody>
      </p:sp>
    </p:spTree>
    <p:extLst>
      <p:ext uri="{BB962C8B-B14F-4D97-AF65-F5344CB8AC3E}">
        <p14:creationId xmlns:p14="http://schemas.microsoft.com/office/powerpoint/2010/main" val="952507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B379554-97B6-4861-956A-48C0F7DFE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/>
              <a:t>Model struktury funkcjonalno-przestrzennej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az 7" descr="Obraz zawierający mapa&#10;&#10;Opis wygenerowany automatycznie">
            <a:extLst>
              <a:ext uri="{FF2B5EF4-FFF2-40B4-BE49-F238E27FC236}">
                <a16:creationId xmlns:a16="http://schemas.microsoft.com/office/drawing/2014/main" id="{627E4C2A-6D29-4570-AE3E-574AA005D0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59" y="681453"/>
            <a:ext cx="8031658" cy="57368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605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B379554-97B6-4861-956A-48C0F7DFE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/>
              <a:t>Model struktury funkcjonalno-przestrzennej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F23A8D11-9AE9-425F-87B6-74AC578951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456476"/>
              </p:ext>
            </p:extLst>
          </p:nvPr>
        </p:nvGraphicFramePr>
        <p:xfrm>
          <a:off x="341628" y="672146"/>
          <a:ext cx="7937696" cy="55215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4492">
                  <a:extLst>
                    <a:ext uri="{9D8B030D-6E8A-4147-A177-3AD203B41FA5}">
                      <a16:colId xmlns:a16="http://schemas.microsoft.com/office/drawing/2014/main" val="2002313293"/>
                    </a:ext>
                  </a:extLst>
                </a:gridCol>
                <a:gridCol w="1545144">
                  <a:extLst>
                    <a:ext uri="{9D8B030D-6E8A-4147-A177-3AD203B41FA5}">
                      <a16:colId xmlns:a16="http://schemas.microsoft.com/office/drawing/2014/main" val="1760533979"/>
                    </a:ext>
                  </a:extLst>
                </a:gridCol>
                <a:gridCol w="1546020">
                  <a:extLst>
                    <a:ext uri="{9D8B030D-6E8A-4147-A177-3AD203B41FA5}">
                      <a16:colId xmlns:a16="http://schemas.microsoft.com/office/drawing/2014/main" val="454708833"/>
                    </a:ext>
                  </a:extLst>
                </a:gridCol>
                <a:gridCol w="1546020">
                  <a:extLst>
                    <a:ext uri="{9D8B030D-6E8A-4147-A177-3AD203B41FA5}">
                      <a16:colId xmlns:a16="http://schemas.microsoft.com/office/drawing/2014/main" val="2501679798"/>
                    </a:ext>
                  </a:extLst>
                </a:gridCol>
                <a:gridCol w="1546020">
                  <a:extLst>
                    <a:ext uri="{9D8B030D-6E8A-4147-A177-3AD203B41FA5}">
                      <a16:colId xmlns:a16="http://schemas.microsoft.com/office/drawing/2014/main" val="3789620600"/>
                    </a:ext>
                  </a:extLst>
                </a:gridCol>
              </a:tblGrid>
              <a:tr h="11122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Priorytety Strategii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1. WYKSZTAŁCENIE EFEKTYWNEGO SYSTEMU TRANSPORTOWEGO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2. ZRÓWNOWAŻONY ROZWÓJ PRZESTRZENNY OSADNICTWA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3. UKSZTAŁTOWANIE TERENÓW AKTYWNOŚCI GOSPODARCZEJ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4. OCHRONA ŚRODOWISKA PRZYRODNICZEGO I ZAPOBIEGANIE ZAGROŻENIOM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63536990"/>
                  </a:ext>
                </a:extLst>
              </a:tr>
              <a:tr h="4369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1.1. Silny ośrodek subregionalny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+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(+)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(+)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(+)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67054402"/>
                  </a:ext>
                </a:extLst>
              </a:tr>
              <a:tr h="662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1.2. Miasto aktywne i zintegrowane społecznie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(+)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(+)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 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 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59670974"/>
                  </a:ext>
                </a:extLst>
              </a:tr>
              <a:tr h="662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1.3. Profesjonalne służby publiczne oraz inteligentne miasto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(+)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(+)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(+)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(+)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38607941"/>
                  </a:ext>
                </a:extLst>
              </a:tr>
              <a:tr h="662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2.1. Miasto zielone, ekologiczne, atrakcyjne przestrzennie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(+)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+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(+)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+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14655008"/>
                  </a:ext>
                </a:extLst>
              </a:tr>
              <a:tr h="4369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2.2. Rozwinięta oferta mieszkaniowa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 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+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 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 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35194448"/>
                  </a:ext>
                </a:extLst>
              </a:tr>
              <a:tr h="4369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3.1. Nowe inwestycje i wzrost gospodarczy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 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 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+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(+)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97498454"/>
                  </a:ext>
                </a:extLst>
              </a:tr>
              <a:tr h="11122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Priorytet 3.2. Wizerunek miasta innowacyjnego i atrakcyjnego rynku pracy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(+)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 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(+)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 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80095663"/>
                  </a:ext>
                </a:extLst>
              </a:tr>
            </a:tbl>
          </a:graphicData>
        </a:graphic>
      </p:graphicFrame>
      <p:sp>
        <p:nvSpPr>
          <p:cNvPr id="11" name="pole tekstowe 10">
            <a:extLst>
              <a:ext uri="{FF2B5EF4-FFF2-40B4-BE49-F238E27FC236}">
                <a16:creationId xmlns:a16="http://schemas.microsoft.com/office/drawing/2014/main" id="{A586E415-1DAB-416C-A5D8-95EE27F36888}"/>
              </a:ext>
            </a:extLst>
          </p:cNvPr>
          <p:cNvSpPr txBox="1"/>
          <p:nvPr/>
        </p:nvSpPr>
        <p:spPr>
          <a:xfrm>
            <a:off x="302084" y="6195767"/>
            <a:ext cx="6097508" cy="6622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gdzie „+” oznacza bezpośrednie oddziaływania na rozwój przestrzenny, „(+)” oznacza powiązania pośrednie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908B94FC-700E-44C0-A447-21B4BF1AADBD}"/>
              </a:ext>
            </a:extLst>
          </p:cNvPr>
          <p:cNvSpPr txBox="1"/>
          <p:nvPr/>
        </p:nvSpPr>
        <p:spPr>
          <a:xfrm>
            <a:off x="3357052" y="221967"/>
            <a:ext cx="2898385" cy="371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Założenia Studium </a:t>
            </a:r>
            <a:r>
              <a:rPr lang="pl-PL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UiKZP</a:t>
            </a:r>
            <a:endParaRPr lang="pl-PL" sz="1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38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AE325BE-3CC4-4A12-A6E5-C05033C91E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4228035"/>
              </p:ext>
            </p:extLst>
          </p:nvPr>
        </p:nvGraphicFramePr>
        <p:xfrm>
          <a:off x="648929" y="629266"/>
          <a:ext cx="3651467" cy="16766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E313FFC6-3D4C-4B08-AED9-0203F7B31C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1586025"/>
              </p:ext>
            </p:extLst>
          </p:nvPr>
        </p:nvGraphicFramePr>
        <p:xfrm>
          <a:off x="648931" y="2438400"/>
          <a:ext cx="3651466" cy="3785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2" name="Obraz 11" descr="Obraz zawierający mapa&#10;&#10;Opis wygenerowany automatycznie">
            <a:extLst>
              <a:ext uri="{FF2B5EF4-FFF2-40B4-BE49-F238E27FC236}">
                <a16:creationId xmlns:a16="http://schemas.microsoft.com/office/drawing/2014/main" id="{0D35B8E8-84D3-4B25-AC54-017417DDAB3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31219"/>
          <a:stretch/>
        </p:blipFill>
        <p:spPr bwMode="auto">
          <a:xfrm>
            <a:off x="4639056" y="10"/>
            <a:ext cx="7552944" cy="6857990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2488725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az 5" descr="Obraz zawierający mapa&#10;&#10;Opis wygenerowany automatycznie">
            <a:extLst>
              <a:ext uri="{FF2B5EF4-FFF2-40B4-BE49-F238E27FC236}">
                <a16:creationId xmlns:a16="http://schemas.microsoft.com/office/drawing/2014/main" id="{484870F5-A781-490A-878C-4C0770645E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2" r="12829" b="-1"/>
          <a:stretch/>
        </p:blipFill>
        <p:spPr bwMode="auto">
          <a:xfrm>
            <a:off x="6280283" y="729845"/>
            <a:ext cx="5653051" cy="5398309"/>
          </a:xfrm>
          <a:prstGeom prst="rect">
            <a:avLst/>
          </a:prstGeom>
          <a:noFill/>
          <a:effectLst/>
        </p:spPr>
      </p:pic>
      <p:graphicFrame>
        <p:nvGraphicFramePr>
          <p:cNvPr id="8" name="Symbol zastępczy zawartości 5">
            <a:extLst>
              <a:ext uri="{FF2B5EF4-FFF2-40B4-BE49-F238E27FC236}">
                <a16:creationId xmlns:a16="http://schemas.microsoft.com/office/drawing/2014/main" id="{8EC70DAF-6B0A-4A5D-8A17-03740B1095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4464879"/>
              </p:ext>
            </p:extLst>
          </p:nvPr>
        </p:nvGraphicFramePr>
        <p:xfrm>
          <a:off x="258665" y="1269478"/>
          <a:ext cx="6021617" cy="5404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0" name="Grupa 9">
            <a:extLst>
              <a:ext uri="{FF2B5EF4-FFF2-40B4-BE49-F238E27FC236}">
                <a16:creationId xmlns:a16="http://schemas.microsoft.com/office/drawing/2014/main" id="{6166AEE3-C739-4215-8F42-5F80267DFE40}"/>
              </a:ext>
            </a:extLst>
          </p:cNvPr>
          <p:cNvGrpSpPr/>
          <p:nvPr/>
        </p:nvGrpSpPr>
        <p:grpSpPr>
          <a:xfrm>
            <a:off x="1288512" y="183557"/>
            <a:ext cx="4008666" cy="1024811"/>
            <a:chOff x="0" y="115013"/>
            <a:chExt cx="5373656" cy="1551420"/>
          </a:xfrm>
        </p:grpSpPr>
        <p:sp>
          <p:nvSpPr>
            <p:cNvPr id="11" name="Prostokąt: zaokrąglone rogi 10">
              <a:extLst>
                <a:ext uri="{FF2B5EF4-FFF2-40B4-BE49-F238E27FC236}">
                  <a16:creationId xmlns:a16="http://schemas.microsoft.com/office/drawing/2014/main" id="{2961D438-66CC-4F1C-B094-7661E257B4B8}"/>
                </a:ext>
              </a:extLst>
            </p:cNvPr>
            <p:cNvSpPr/>
            <p:nvPr/>
          </p:nvSpPr>
          <p:spPr>
            <a:xfrm>
              <a:off x="0" y="115013"/>
              <a:ext cx="5373656" cy="15514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Prostokąt: zaokrąglone rogi 4">
              <a:extLst>
                <a:ext uri="{FF2B5EF4-FFF2-40B4-BE49-F238E27FC236}">
                  <a16:creationId xmlns:a16="http://schemas.microsoft.com/office/drawing/2014/main" id="{DBA25401-61B4-44D8-B0ED-97EAFBDEB76F}"/>
                </a:ext>
              </a:extLst>
            </p:cNvPr>
            <p:cNvSpPr txBox="1"/>
            <p:nvPr/>
          </p:nvSpPr>
          <p:spPr>
            <a:xfrm>
              <a:off x="75734" y="190747"/>
              <a:ext cx="5222188" cy="13999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8590" tIns="148590" rIns="148590" bIns="148590" numCol="1" spcCol="1270" anchor="ctr" anchorCtr="0">
              <a:noAutofit/>
            </a:bodyPr>
            <a:lstStyle/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2400" kern="1200" dirty="0"/>
                <a:t>OSI Subregion Kędzierzyńsko-Strzelecki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8949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" name="Rectangle 55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: Shape 57">
            <a:extLst>
              <a:ext uri="{FF2B5EF4-FFF2-40B4-BE49-F238E27FC236}">
                <a16:creationId xmlns:a16="http://schemas.microsoft.com/office/drawing/2014/main" id="{7262C87B-205C-4719-AC60-AF13E94F1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322626"/>
            <a:ext cx="5772560" cy="6212748"/>
          </a:xfrm>
          <a:custGeom>
            <a:avLst/>
            <a:gdLst>
              <a:gd name="connsiteX0" fmla="*/ 0 w 5772560"/>
              <a:gd name="connsiteY0" fmla="*/ 0 h 6212748"/>
              <a:gd name="connsiteX1" fmla="*/ 1448661 w 5772560"/>
              <a:gd name="connsiteY1" fmla="*/ 0 h 6212748"/>
              <a:gd name="connsiteX2" fmla="*/ 1940557 w 5772560"/>
              <a:gd name="connsiteY2" fmla="*/ 0 h 6212748"/>
              <a:gd name="connsiteX3" fmla="*/ 5772560 w 5772560"/>
              <a:gd name="connsiteY3" fmla="*/ 0 h 6212748"/>
              <a:gd name="connsiteX4" fmla="*/ 5772560 w 5772560"/>
              <a:gd name="connsiteY4" fmla="*/ 2864954 h 6212748"/>
              <a:gd name="connsiteX5" fmla="*/ 2329115 w 5772560"/>
              <a:gd name="connsiteY5" fmla="*/ 6212748 h 6212748"/>
              <a:gd name="connsiteX6" fmla="*/ 1940557 w 5772560"/>
              <a:gd name="connsiteY6" fmla="*/ 6212748 h 6212748"/>
              <a:gd name="connsiteX7" fmla="*/ 1448661 w 5772560"/>
              <a:gd name="connsiteY7" fmla="*/ 6212748 h 6212748"/>
              <a:gd name="connsiteX8" fmla="*/ 0 w 5772560"/>
              <a:gd name="connsiteY8" fmla="*/ 6212748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72560" h="6212748">
                <a:moveTo>
                  <a:pt x="0" y="0"/>
                </a:moveTo>
                <a:lnTo>
                  <a:pt x="1448661" y="0"/>
                </a:lnTo>
                <a:lnTo>
                  <a:pt x="1940557" y="0"/>
                </a:lnTo>
                <a:lnTo>
                  <a:pt x="5772560" y="0"/>
                </a:lnTo>
                <a:lnTo>
                  <a:pt x="5772560" y="2864954"/>
                </a:lnTo>
                <a:lnTo>
                  <a:pt x="2329115" y="6212748"/>
                </a:lnTo>
                <a:lnTo>
                  <a:pt x="1940557" y="6212748"/>
                </a:lnTo>
                <a:lnTo>
                  <a:pt x="1448661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8" name="Right Triangle 59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ectangle 61">
            <a:extLst>
              <a:ext uri="{FF2B5EF4-FFF2-40B4-BE49-F238E27FC236}">
                <a16:creationId xmlns:a16="http://schemas.microsoft.com/office/drawing/2014/main" id="{8F451A30-466B-4996-9BA5-CD6ABCC6D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E869C2EB-AE0F-4AE8-B74A-80E6EBB19C5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5240" y="2642240"/>
            <a:ext cx="4164244" cy="1553328"/>
          </a:xfrm>
          <a:prstGeom prst="rect">
            <a:avLst/>
          </a:prstGeom>
          <a:noFill/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62B4998-8C74-448C-B528-C1F998EFD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8932" y="3086513"/>
            <a:ext cx="3630543" cy="2056508"/>
          </a:xfrm>
        </p:spPr>
        <p:txBody>
          <a:bodyPr anchor="t">
            <a:normAutofit/>
          </a:bodyPr>
          <a:lstStyle/>
          <a:p>
            <a:r>
              <a:rPr lang="pl-PL" sz="2000"/>
              <a:t>Dziękujemy za uwagę!!!</a:t>
            </a:r>
          </a:p>
        </p:txBody>
      </p:sp>
    </p:spTree>
    <p:extLst>
      <p:ext uri="{BB962C8B-B14F-4D97-AF65-F5344CB8AC3E}">
        <p14:creationId xmlns:p14="http://schemas.microsoft.com/office/powerpoint/2010/main" val="4164519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40CA718-1472-40BB-99CE-A65AA7B8E7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7652113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Symbol zastępczy zawartości 2">
            <a:extLst>
              <a:ext uri="{FF2B5EF4-FFF2-40B4-BE49-F238E27FC236}">
                <a16:creationId xmlns:a16="http://schemas.microsoft.com/office/drawing/2014/main" id="{782713C3-DD60-EC3F-A39D-691E32CBDB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1215119"/>
              </p:ext>
            </p:extLst>
          </p:nvPr>
        </p:nvGraphicFramePr>
        <p:xfrm>
          <a:off x="838200" y="1825625"/>
          <a:ext cx="10515600" cy="4901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890203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E411A0D-C132-4DE1-A1BA-ABD4B4BDDA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7852140"/>
              </p:ext>
            </p:extLst>
          </p:nvPr>
        </p:nvGraphicFramePr>
        <p:xfrm>
          <a:off x="1115568" y="548640"/>
          <a:ext cx="10168128" cy="1179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Symbol zastępczy zawartości 2">
            <a:extLst>
              <a:ext uri="{FF2B5EF4-FFF2-40B4-BE49-F238E27FC236}">
                <a16:creationId xmlns:a16="http://schemas.microsoft.com/office/drawing/2014/main" id="{F5E4817D-D3FD-4497-BEDD-B36A1B37EC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9007905"/>
              </p:ext>
            </p:extLst>
          </p:nvPr>
        </p:nvGraphicFramePr>
        <p:xfrm>
          <a:off x="1115568" y="2481943"/>
          <a:ext cx="10168128" cy="3695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129862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C07E0D8-9495-463E-9678-C3DD36C10A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0222869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39330B5A-8307-4F53-A8F7-61928CA4C2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192662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504055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1B77414A-D12B-448C-B2D5-09C61AE792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0537732"/>
              </p:ext>
            </p:extLst>
          </p:nvPr>
        </p:nvGraphicFramePr>
        <p:xfrm>
          <a:off x="988487" y="593804"/>
          <a:ext cx="10102007" cy="5960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1015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2E61CE8-3C83-444C-A5A4-DE5E827F1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pPr algn="ctr"/>
            <a:r>
              <a:rPr lang="pl-PL" sz="3800" dirty="0"/>
              <a:t>Priorytet 1.1. Silny ośrodek subregionalny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3D82749E-67D0-4182-A82F-53A0FBE61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203079"/>
            <a:ext cx="10143668" cy="4424058"/>
          </a:xfrm>
        </p:spPr>
        <p:txBody>
          <a:bodyPr anchor="ctr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1.1.1. Podejmowanie współpracy na poziomie ponadlokalnym, regionalnym i krajowym odnośnie wykorzystania potencjału inwestycyjnego miasta.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1.1.2. Rozwój połączeń komunikacyjnych z otoczeniem funkcjonalnym oraz w regionie </a:t>
            </a:r>
            <a:b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celu zwiększenia dostępu do oferty rynku pracy, usług na terenie Kędzierzyna-Koźla oraz dostępności do ośrodków akademickich w regionie, przy ścisłej współpracy ponadlokalnej, regionalnej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1.1.3. Podejmowanie współpracy na poziomie ponadlokalnym, regionalnym i krajowym odnośnie wykorzystania potencjału przestrzennego i przyrodniczego miasta, w tym lasów </a:t>
            </a:r>
            <a:b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wód powierzchniowych.</a:t>
            </a:r>
          </a:p>
        </p:txBody>
      </p:sp>
    </p:spTree>
    <p:extLst>
      <p:ext uri="{BB962C8B-B14F-4D97-AF65-F5344CB8AC3E}">
        <p14:creationId xmlns:p14="http://schemas.microsoft.com/office/powerpoint/2010/main" val="2481435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2E61CE8-3C83-444C-A5A4-DE5E827F1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pPr algn="ctr"/>
            <a:r>
              <a:rPr lang="pl-PL" sz="3800" dirty="0"/>
              <a:t>Priorytet 1.2. Miasto aktywne i zintegrowane społecznie</a:t>
            </a:r>
          </a:p>
        </p:txBody>
      </p:sp>
      <p:grpSp>
        <p:nvGrpSpPr>
          <p:cNvPr id="19" name="Group 11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20" name="Rectangle 12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15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3D82749E-67D0-4182-A82F-53A0FBE61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203079"/>
            <a:ext cx="10143668" cy="4654286"/>
          </a:xfrm>
        </p:spPr>
        <p:txBody>
          <a:bodyPr anchor="ctr">
            <a:normAutofit fontScale="925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1.2.1. Wzmocnienie współpracy i potencjału aktywnych liderów, organizacji pozarządowych w realizacji działań wspierających służby publiczne, w tym w sferze pomocy społecznej, edukacji, rekreacji, planowania przestrzennego (dzielenie się wiedzą </a:t>
            </a:r>
            <a:b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kompetencjami).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1.2.2. Kreowanie rozwiązań z zakresu integracji społecznej, przy ścisłej współpracy służb publicznych, liderów lokalnych oraz organizacji społecznych (np. promocja wolontariatu/ dobrych praktyk).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1.2.3. Integracja społeczna migrantów napływających do miasta, realizowana na różnych poziomach i sferach (edukacja, pomoc społeczna, kultura).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1.2.4. Wykorzystanie walorów przyrodniczo-krajobrazowych i dziedzictwa kulturowego oraz kultury do wzmacniania więzi społecznych (w szczególności osób zagrożonych wykluczeniem), w tym integracji mieszkańców wokół wspólnych wyzwań </a:t>
            </a:r>
            <a:b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(np. kreowanie rozwiązań z zakresu małej infrastruktury rekreacyjnej, sieci ścieżek rowerowych, imprez kulturalnych).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1.2.5. Kształtowanie pozytywnego wizerunku oraz integracja społeczna w oparciu o potencjały miasta, w tym sukcesy sportowe i aktywność społeczną klubu sportowego Grupa Azoty  ZAKSA Kędzierzyn-Koźle.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1.2.6. Kształtowanie aktywności społecznej w oparciu o rozwiniętą infrastrukturę sportową i rekreacyjną, przy współpracy partnerów społecznych i aktywnych liderów.</a:t>
            </a:r>
          </a:p>
        </p:txBody>
      </p:sp>
    </p:spTree>
    <p:extLst>
      <p:ext uri="{BB962C8B-B14F-4D97-AF65-F5344CB8AC3E}">
        <p14:creationId xmlns:p14="http://schemas.microsoft.com/office/powerpoint/2010/main" val="3601197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7B019FC-EF35-4EA2-BFE8-317533F27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 fontScale="90000"/>
          </a:bodyPr>
          <a:lstStyle/>
          <a:p>
            <a:pPr algn="ctr"/>
            <a:r>
              <a:rPr lang="pl-PL" sz="4600" dirty="0"/>
              <a:t>Priorytet 1.3. Profesjonalne służby publiczne oraz inteligentne miasto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1062553F-5132-4D57-8DF6-CBFEE5A8B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290527"/>
            <a:ext cx="10143668" cy="4566838"/>
          </a:xfrm>
        </p:spPr>
        <p:txBody>
          <a:bodyPr anchor="ctr">
            <a:normAutofit fontScale="925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1.3.1. Rozwój i wsparcie działań z zakresu opieki senioralnej, ukierunkowanej na wzmocnienie więzi rodzinnych.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1.3.2. Prowadzenie dialogu i budowanie zaufania społecznego pomiędzy mieszkańcami a sferą publiczną, przy szerokim włączeniu/ udziale lokalnych liderów i organizacji społecznych.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1.3.3. Wzmocnienie narzędzi partycypacji społecznej w odniesieniu do działań realizowanych przez miasto w zakresie rozwoju oferty czasu wolnego, kultury, sportu i rekreacji oraz planowania strategicznego.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1.3.4. Kształtowanie nowego wizerunku miasta współpracującego, włączającego mieszkańców w plany jego rozwoju, nastawionego na poprawę jakości środowiska.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1.3.5. Poprawa dostępności obiektów i usług oraz przestrzeni publicznych miasta, przy ścisłej współpracy z mieszkańcami.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1.3.6. Rozwój funkcjonowania/ działalności interdyscyplinarnych zespołów i partnerstw miejskich, w tym przy wykorzystaniu rozwiązań technologicznych.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1.3.7. Rozwój inteligentnych rozwiązań, sprzyjających poprawie jakości życia i włączenie mieszkańców w zarządzanie miastem, oparte na idei SMART CITY (np. zmniejszenie zużycia energii, surowców naturalnych, rozwój cyfrowej dostępności informatycznej, prowadzenie monitoringu ruchu pojazdów w godzinach szczytu). </a:t>
            </a:r>
          </a:p>
        </p:txBody>
      </p:sp>
    </p:spTree>
    <p:extLst>
      <p:ext uri="{BB962C8B-B14F-4D97-AF65-F5344CB8AC3E}">
        <p14:creationId xmlns:p14="http://schemas.microsoft.com/office/powerpoint/2010/main" val="474115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6520EC3-F0D6-4D23-BA1D-AB54603ED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pPr algn="ctr"/>
            <a:r>
              <a:rPr lang="pl-PL" sz="3400" dirty="0"/>
              <a:t>Priorytet 2.1. Miasto zielone, ekologiczne, atrakcyjne przestrzennie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E19B4E7-A102-40C5-819D-E8170369D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203079"/>
            <a:ext cx="10143668" cy="4654286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2.1.1. Rozwój infrastruktury sprzyjającej ochronie środowiska i przeciwdziałającej zmianie klimatu na bazie lokalnych zasobów przyrodniczych (np. system ścieżek rowerowych, zielono-błękitna infrastruktura,  system małej retencji, wykorzystania „wody szarej” oraz ochrona przeciwpowodziowa miasta).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2.1.2. Wspieranie nowych inwestycji i rozwiązań związanych z działalnością gospodarczą, przyjaznych dla środowiska (np. gospodarka obiegu zamkniętego, wtórne wykorzystanie odpadów i surowców, ekologiczny transport zbiorowy, elektromobilność).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2.1.3. Budowa społecznej akceptacji dla działalności gospodarczych przyjaznych dla środowiska (rozwój świadomości ekologicznej).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2.1.4. Prowadzenie dialogu i transparentnej polityki informacyjnej w zakresie stanu i ochrony środowiska, w tym edukacji ekologicznej (wzorce konsumpcji przyjaznej środowisku, idea „zero waste”).</a:t>
            </a:r>
          </a:p>
        </p:txBody>
      </p:sp>
    </p:spTree>
    <p:extLst>
      <p:ext uri="{BB962C8B-B14F-4D97-AF65-F5344CB8AC3E}">
        <p14:creationId xmlns:p14="http://schemas.microsoft.com/office/powerpoint/2010/main" val="362554083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2690</TotalTime>
  <Words>1501</Words>
  <Application>Microsoft Office PowerPoint</Application>
  <PresentationFormat>Panoramiczny</PresentationFormat>
  <Paragraphs>129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HelveticaNeueLT Pro 57 Cn</vt:lpstr>
      <vt:lpstr>Motyw pakietu Office</vt:lpstr>
      <vt:lpstr>STRATEGIA ROZWOJU MIASTA   KĘDZIERZYN-KOŹLE  DO 2030 R.</vt:lpstr>
      <vt:lpstr>Prezentacja programu PowerPoint</vt:lpstr>
      <vt:lpstr>Prezentacja programu PowerPoint</vt:lpstr>
      <vt:lpstr>Prezentacja programu PowerPoint</vt:lpstr>
      <vt:lpstr>Prezentacja programu PowerPoint</vt:lpstr>
      <vt:lpstr>Priorytet 1.1. Silny ośrodek subregionalny</vt:lpstr>
      <vt:lpstr>Priorytet 1.2. Miasto aktywne i zintegrowane społecznie</vt:lpstr>
      <vt:lpstr>Priorytet 1.3. Profesjonalne służby publiczne oraz inteligentne miasto</vt:lpstr>
      <vt:lpstr>Priorytet 2.1. Miasto zielone, ekologiczne, atrakcyjne przestrzennie</vt:lpstr>
      <vt:lpstr>Priorytet 2.2. Rozwinięta oferta mieszkaniowa</vt:lpstr>
      <vt:lpstr>Priorytet 3.1. Nowe inwestycje i wzrost gospodarczy</vt:lpstr>
      <vt:lpstr>Priorytet 3.2. Wizerunek miasta innowacyjnego i atrakcyjnego rynku pracy</vt:lpstr>
      <vt:lpstr>Model struktury funkcjonalno-przestrzennej </vt:lpstr>
      <vt:lpstr>Model struktury funkcjonalno-przestrzennej 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Wizja, misja oraz cele rozwoju gminy Oleśnica w perspektywie 2030 roku</dc:title>
  <dc:creator>Marek Karłowski</dc:creator>
  <cp:lastModifiedBy>Marek Karłowski</cp:lastModifiedBy>
  <cp:revision>30</cp:revision>
  <dcterms:created xsi:type="dcterms:W3CDTF">2021-02-04T13:37:55Z</dcterms:created>
  <dcterms:modified xsi:type="dcterms:W3CDTF">2022-06-23T14:06:00Z</dcterms:modified>
</cp:coreProperties>
</file>